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0" r:id="rId1"/>
  </p:sldMasterIdLst>
  <p:sldIdLst>
    <p:sldId id="256" r:id="rId2"/>
    <p:sldId id="258" r:id="rId3"/>
    <p:sldId id="259" r:id="rId4"/>
    <p:sldId id="260" r:id="rId5"/>
    <p:sldId id="261" r:id="rId6"/>
    <p:sldId id="262" r:id="rId7"/>
    <p:sldId id="263" r:id="rId8"/>
    <p:sldId id="264" r:id="rId9"/>
    <p:sldId id="265" r:id="rId10"/>
    <p:sldId id="301" r:id="rId11"/>
    <p:sldId id="302" r:id="rId12"/>
    <p:sldId id="303" r:id="rId13"/>
    <p:sldId id="304" r:id="rId14"/>
    <p:sldId id="305" r:id="rId15"/>
    <p:sldId id="268" r:id="rId16"/>
    <p:sldId id="269" r:id="rId17"/>
    <p:sldId id="270" r:id="rId18"/>
    <p:sldId id="271" r:id="rId19"/>
    <p:sldId id="272" r:id="rId20"/>
    <p:sldId id="273" r:id="rId21"/>
    <p:sldId id="274" r:id="rId22"/>
    <p:sldId id="275" r:id="rId23"/>
    <p:sldId id="277" r:id="rId24"/>
    <p:sldId id="278" r:id="rId25"/>
    <p:sldId id="279" r:id="rId26"/>
    <p:sldId id="280" r:id="rId27"/>
    <p:sldId id="281" r:id="rId28"/>
    <p:sldId id="282" r:id="rId29"/>
    <p:sldId id="283" r:id="rId30"/>
    <p:sldId id="284" r:id="rId31"/>
    <p:sldId id="285" r:id="rId32"/>
    <p:sldId id="307" r:id="rId33"/>
    <p:sldId id="306" r:id="rId34"/>
    <p:sldId id="287" r:id="rId35"/>
    <p:sldId id="288" r:id="rId36"/>
    <p:sldId id="289" r:id="rId37"/>
    <p:sldId id="290" r:id="rId38"/>
    <p:sldId id="291" r:id="rId39"/>
    <p:sldId id="292" r:id="rId40"/>
    <p:sldId id="293" r:id="rId41"/>
    <p:sldId id="294" r:id="rId42"/>
    <p:sldId id="295" r:id="rId43"/>
    <p:sldId id="296" r:id="rId44"/>
    <p:sldId id="297" r:id="rId45"/>
    <p:sldId id="298" r:id="rId46"/>
    <p:sldId id="299" r:id="rId47"/>
    <p:sldId id="300" r:id="rId4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494D5A63-5231-41C6-829F-1FB536691048}" type="datetimeFigureOut">
              <a:rPr lang="en-US" smtClean="0"/>
              <a:pPr/>
              <a:t>9/10/2009</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805A662C-FCC9-4C17-9662-D43810B2AE22}"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p:wheel spokes="8"/>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94D5A63-5231-41C6-829F-1FB536691048}" type="datetimeFigureOut">
              <a:rPr lang="en-US" smtClean="0"/>
              <a:pPr/>
              <a:t>9/10/2009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5A662C-FCC9-4C17-9662-D43810B2AE22}" type="slidenum">
              <a:rPr lang="en-US" smtClean="0"/>
              <a:pPr/>
              <a:t>‹#›</a:t>
            </a:fld>
            <a:endParaRPr lang="en-US"/>
          </a:p>
        </p:txBody>
      </p:sp>
    </p:spTree>
  </p:cSld>
  <p:clrMapOvr>
    <a:masterClrMapping/>
  </p:clrMapOvr>
  <p:transition>
    <p:wheel spokes="8"/>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94D5A63-5231-41C6-829F-1FB536691048}" type="datetimeFigureOut">
              <a:rPr lang="en-US" smtClean="0"/>
              <a:pPr/>
              <a:t>9/10/2009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5A662C-FCC9-4C17-9662-D43810B2AE22}" type="slidenum">
              <a:rPr lang="en-US" smtClean="0"/>
              <a:pPr/>
              <a:t>‹#›</a:t>
            </a:fld>
            <a:endParaRPr lang="en-US"/>
          </a:p>
        </p:txBody>
      </p:sp>
    </p:spTree>
  </p:cSld>
  <p:clrMapOvr>
    <a:masterClrMapping/>
  </p:clrMapOvr>
  <p:transition>
    <p:wheel spokes="8"/>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94D5A63-5231-41C6-829F-1FB536691048}" type="datetimeFigureOut">
              <a:rPr lang="en-US" smtClean="0"/>
              <a:pPr/>
              <a:t>9/10/2009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5A662C-FCC9-4C17-9662-D43810B2AE22}" type="slidenum">
              <a:rPr lang="en-US" smtClean="0"/>
              <a:pPr/>
              <a:t>‹#›</a:t>
            </a:fld>
            <a:endParaRPr lang="en-US"/>
          </a:p>
        </p:txBody>
      </p:sp>
    </p:spTree>
  </p:cSld>
  <p:clrMapOvr>
    <a:masterClrMapping/>
  </p:clrMapOvr>
  <p:transition>
    <p:wheel spokes="8"/>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94D5A63-5231-41C6-829F-1FB536691048}" type="datetimeFigureOut">
              <a:rPr lang="en-US" smtClean="0"/>
              <a:pPr/>
              <a:t>9/10/2009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5A662C-FCC9-4C17-9662-D43810B2AE22}"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p:wheel spokes="8"/>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94D5A63-5231-41C6-829F-1FB536691048}" type="datetimeFigureOut">
              <a:rPr lang="en-US" smtClean="0"/>
              <a:pPr/>
              <a:t>9/10/2009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5A662C-FCC9-4C17-9662-D43810B2AE22}" type="slidenum">
              <a:rPr lang="en-US" smtClean="0"/>
              <a:pPr/>
              <a:t>‹#›</a:t>
            </a:fld>
            <a:endParaRPr lang="en-US"/>
          </a:p>
        </p:txBody>
      </p:sp>
    </p:spTree>
  </p:cSld>
  <p:clrMapOvr>
    <a:masterClrMapping/>
  </p:clrMapOvr>
  <p:transition>
    <p:wheel spokes="8"/>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94D5A63-5231-41C6-829F-1FB536691048}" type="datetimeFigureOut">
              <a:rPr lang="en-US" smtClean="0"/>
              <a:pPr/>
              <a:t>9/10/2009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05A662C-FCC9-4C17-9662-D43810B2AE22}" type="slidenum">
              <a:rPr lang="en-US" smtClean="0"/>
              <a:pPr/>
              <a:t>‹#›</a:t>
            </a:fld>
            <a:endParaRPr lang="en-US"/>
          </a:p>
        </p:txBody>
      </p:sp>
    </p:spTree>
  </p:cSld>
  <p:clrMapOvr>
    <a:masterClrMapping/>
  </p:clrMapOvr>
  <p:transition>
    <p:wheel spokes="8"/>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94D5A63-5231-41C6-829F-1FB536691048}" type="datetimeFigureOut">
              <a:rPr lang="en-US" smtClean="0"/>
              <a:pPr/>
              <a:t>9/10/2009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05A662C-FCC9-4C17-9662-D43810B2AE22}" type="slidenum">
              <a:rPr lang="en-US" smtClean="0"/>
              <a:pPr/>
              <a:t>‹#›</a:t>
            </a:fld>
            <a:endParaRPr lang="en-US"/>
          </a:p>
        </p:txBody>
      </p:sp>
    </p:spTree>
  </p:cSld>
  <p:clrMapOvr>
    <a:masterClrMapping/>
  </p:clrMapOvr>
  <p:transition>
    <p:wheel spokes="8"/>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4D5A63-5231-41C6-829F-1FB536691048}" type="datetimeFigureOut">
              <a:rPr lang="en-US" smtClean="0"/>
              <a:pPr/>
              <a:t>9/10/2009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05A662C-FCC9-4C17-9662-D43810B2AE22}" type="slidenum">
              <a:rPr lang="en-US" smtClean="0"/>
              <a:pPr/>
              <a:t>‹#›</a:t>
            </a:fld>
            <a:endParaRPr lang="en-US"/>
          </a:p>
        </p:txBody>
      </p:sp>
    </p:spTree>
  </p:cSld>
  <p:clrMapOvr>
    <a:masterClrMapping/>
  </p:clrMapOvr>
  <p:transition>
    <p:wheel spokes="8"/>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94D5A63-5231-41C6-829F-1FB536691048}" type="datetimeFigureOut">
              <a:rPr lang="en-US" smtClean="0"/>
              <a:pPr/>
              <a:t>9/10/2009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5A662C-FCC9-4C17-9662-D43810B2AE22}" type="slidenum">
              <a:rPr lang="en-US" smtClean="0"/>
              <a:pPr/>
              <a:t>‹#›</a:t>
            </a:fld>
            <a:endParaRPr lang="en-US"/>
          </a:p>
        </p:txBody>
      </p:sp>
    </p:spTree>
  </p:cSld>
  <p:clrMapOvr>
    <a:masterClrMapping/>
  </p:clrMapOvr>
  <p:transition>
    <p:wheel spokes="8"/>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94D5A63-5231-41C6-829F-1FB536691048}" type="datetimeFigureOut">
              <a:rPr lang="en-US" smtClean="0"/>
              <a:pPr/>
              <a:t>9/10/2009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805A662C-FCC9-4C17-9662-D43810B2AE22}"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p:wheel spokes="8"/>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94D5A63-5231-41C6-829F-1FB536691048}" type="datetimeFigureOut">
              <a:rPr lang="en-US" smtClean="0"/>
              <a:pPr/>
              <a:t>9/10/2009</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805A662C-FCC9-4C17-9662-D43810B2AE22}"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901" r:id="rId1"/>
    <p:sldLayoutId id="2147483902" r:id="rId2"/>
    <p:sldLayoutId id="2147483903" r:id="rId3"/>
    <p:sldLayoutId id="2147483904" r:id="rId4"/>
    <p:sldLayoutId id="2147483905" r:id="rId5"/>
    <p:sldLayoutId id="2147483906" r:id="rId6"/>
    <p:sldLayoutId id="2147483907" r:id="rId7"/>
    <p:sldLayoutId id="2147483908" r:id="rId8"/>
    <p:sldLayoutId id="2147483909" r:id="rId9"/>
    <p:sldLayoutId id="2147483910" r:id="rId10"/>
    <p:sldLayoutId id="2147483911" r:id="rId11"/>
  </p:sldLayoutIdLst>
  <p:transition>
    <p:wheel spokes="8"/>
  </p:transition>
  <p:timing>
    <p:tnLst>
      <p:par>
        <p:cTn id="1" dur="indefinite" restart="never" nodeType="tmRoot"/>
      </p:par>
    </p:tnLst>
  </p:timing>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news.bbc.co.uk/2/hi/health/3537387.stm"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rimhighschoolhealth.com/files/Chapter_22_Alcohol.doc"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www.rimhighschoolhealth.com/files/Chapter_22_Alcohol.doc" TargetMode="External"/><Relationship Id="rId2" Type="http://schemas.openxmlformats.org/officeDocument/2006/relationships/hyperlink" Target="http://news.bbc.co.uk/2/hi/health/3537387.st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371600"/>
            <a:ext cx="7620000" cy="1371600"/>
          </a:xfrm>
        </p:spPr>
        <p:txBody>
          <a:bodyPr>
            <a:normAutofit/>
          </a:bodyPr>
          <a:lstStyle/>
          <a:p>
            <a:r>
              <a:rPr lang="en-US" dirty="0" smtClean="0">
                <a:solidFill>
                  <a:srgbClr val="002060"/>
                </a:solidFill>
              </a:rPr>
              <a:t>CARIBBEAN</a:t>
            </a:r>
            <a:r>
              <a:rPr lang="en-US" dirty="0" smtClean="0"/>
              <a:t> </a:t>
            </a:r>
            <a:r>
              <a:rPr lang="en-US" dirty="0" smtClean="0">
                <a:solidFill>
                  <a:srgbClr val="002060"/>
                </a:solidFill>
              </a:rPr>
              <a:t>STUDIES</a:t>
            </a:r>
            <a:r>
              <a:rPr lang="en-US" dirty="0" smtClean="0"/>
              <a:t> </a:t>
            </a:r>
            <a:endParaRPr lang="en-US" dirty="0"/>
          </a:p>
        </p:txBody>
      </p:sp>
      <p:sp>
        <p:nvSpPr>
          <p:cNvPr id="3" name="Subtitle 2"/>
          <p:cNvSpPr>
            <a:spLocks noGrp="1"/>
          </p:cNvSpPr>
          <p:nvPr>
            <p:ph type="subTitle" idx="1"/>
          </p:nvPr>
        </p:nvSpPr>
        <p:spPr>
          <a:xfrm>
            <a:off x="1447800" y="3581400"/>
            <a:ext cx="5943600" cy="1399736"/>
          </a:xfrm>
        </p:spPr>
        <p:txBody>
          <a:bodyPr/>
          <a:lstStyle/>
          <a:p>
            <a:r>
              <a:rPr lang="en-US" dirty="0" smtClean="0">
                <a:solidFill>
                  <a:srgbClr val="002060"/>
                </a:solidFill>
              </a:rPr>
              <a:t>INTERNAL  ASSESSMENT </a:t>
            </a:r>
            <a:endParaRPr lang="en-US" dirty="0">
              <a:solidFill>
                <a:srgbClr val="002060"/>
              </a:solidFill>
            </a:endParaRPr>
          </a:p>
        </p:txBody>
      </p:sp>
    </p:spTree>
  </p:cSld>
  <p:clrMapOvr>
    <a:masterClrMapping/>
  </p:clrMapOvr>
  <p:transition>
    <p:wheel spokes="8"/>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100" dirty="0" smtClean="0">
                <a:solidFill>
                  <a:srgbClr val="002060"/>
                </a:solidFill>
              </a:rPr>
              <a:t>LITERATURE</a:t>
            </a:r>
            <a:r>
              <a:rPr lang="en-US" dirty="0" smtClean="0"/>
              <a:t> </a:t>
            </a:r>
            <a:r>
              <a:rPr lang="en-US" sz="4100" dirty="0" smtClean="0">
                <a:solidFill>
                  <a:srgbClr val="002060"/>
                </a:solidFill>
              </a:rPr>
              <a:t>REVIEW</a:t>
            </a:r>
            <a:endParaRPr lang="en-US" sz="4100" dirty="0">
              <a:solidFill>
                <a:srgbClr val="002060"/>
              </a:solidFill>
            </a:endParaRPr>
          </a:p>
        </p:txBody>
      </p:sp>
      <p:sp>
        <p:nvSpPr>
          <p:cNvPr id="3" name="Content Placeholder 2"/>
          <p:cNvSpPr>
            <a:spLocks noGrp="1"/>
          </p:cNvSpPr>
          <p:nvPr>
            <p:ph idx="1"/>
          </p:nvPr>
        </p:nvSpPr>
        <p:spPr/>
        <p:txBody>
          <a:bodyPr>
            <a:normAutofit fontScale="62500" lnSpcReduction="20000"/>
          </a:bodyPr>
          <a:lstStyle/>
          <a:p>
            <a:r>
              <a:rPr lang="en-US" sz="3400" dirty="0" smtClean="0"/>
              <a:t>Over the years, consumption of alcohol among teenagers has become a growing concern in many parts of the world including the Caribbean. According to the site </a:t>
            </a:r>
            <a:r>
              <a:rPr lang="en-US" sz="3400" u="sng" dirty="0" smtClean="0">
                <a:hlinkClick r:id="rId2"/>
              </a:rPr>
              <a:t>http://news.bbc.co.uk/2/hi/health/3537387.stm</a:t>
            </a:r>
            <a:r>
              <a:rPr lang="en-US" sz="3400" u="sng" dirty="0" smtClean="0"/>
              <a:t> </a:t>
            </a:r>
            <a:r>
              <a:rPr lang="en-US" sz="3400" dirty="0" smtClean="0"/>
              <a:t>there are many reasons why individuals get addicted to alcohol. Addiction to alcohol lies beneath brain chemicals, personality and genetics. It is stated that alcohol triggers the release of dopamine (a chemical that produces feelings of satisfaction) it also increases the production of the brain’s natural painkiller endorphin which scientists think could be the means by which the brain becomes trained to crave</a:t>
            </a:r>
            <a:r>
              <a:rPr lang="en-US" sz="3400" dirty="0" smtClean="0"/>
              <a:t>.</a:t>
            </a:r>
          </a:p>
          <a:p>
            <a:r>
              <a:rPr lang="en-US" sz="3400" dirty="0" smtClean="0"/>
              <a:t> </a:t>
            </a:r>
            <a:r>
              <a:rPr lang="en-US" sz="3400" dirty="0" smtClean="0"/>
              <a:t>Not only chemicals cause an addiction but also genes play an important role in addiction to alcohol. It was discovered that someone whose parents had a problem with alcohol have a greater chance of having a problem himself as compared to someone whose parents did not have a problem.</a:t>
            </a:r>
          </a:p>
          <a:p>
            <a:endParaRPr lang="en-US" dirty="0"/>
          </a:p>
        </p:txBody>
      </p:sp>
    </p:spTree>
  </p:cSld>
  <p:clrMapOvr>
    <a:masterClrMapping/>
  </p:clrMapOvr>
  <p:transition>
    <p:wheel spokes="8"/>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smtClean="0">
                <a:solidFill>
                  <a:srgbClr val="002060"/>
                </a:solidFill>
              </a:rPr>
              <a:t>LITERATURE</a:t>
            </a:r>
            <a:r>
              <a:rPr lang="en-US" dirty="0" smtClean="0"/>
              <a:t> </a:t>
            </a:r>
            <a:r>
              <a:rPr lang="en-US" sz="5400" dirty="0" smtClean="0">
                <a:solidFill>
                  <a:srgbClr val="002060"/>
                </a:solidFill>
              </a:rPr>
              <a:t>REVIEW</a:t>
            </a:r>
            <a:endParaRPr lang="en-US" dirty="0"/>
          </a:p>
        </p:txBody>
      </p:sp>
      <p:sp>
        <p:nvSpPr>
          <p:cNvPr id="3" name="Content Placeholder 2"/>
          <p:cNvSpPr>
            <a:spLocks noGrp="1"/>
          </p:cNvSpPr>
          <p:nvPr>
            <p:ph idx="1"/>
          </p:nvPr>
        </p:nvSpPr>
        <p:spPr/>
        <p:txBody>
          <a:bodyPr>
            <a:normAutofit fontScale="70000" lnSpcReduction="20000"/>
          </a:bodyPr>
          <a:lstStyle/>
          <a:p>
            <a:r>
              <a:rPr lang="en-US" sz="3100" dirty="0" smtClean="0"/>
              <a:t>With reference to the website </a:t>
            </a:r>
            <a:r>
              <a:rPr lang="en-US" sz="3100" u="sng" dirty="0" smtClean="0">
                <a:hlinkClick r:id="rId2"/>
              </a:rPr>
              <a:t>http://www.rimhighschoolhealth.com/files/Chapter_22_Alcohol.doc</a:t>
            </a:r>
            <a:r>
              <a:rPr lang="en-US" sz="3100" u="sng" dirty="0" smtClean="0"/>
              <a:t> </a:t>
            </a:r>
            <a:r>
              <a:rPr lang="en-US" sz="3100" dirty="0" smtClean="0"/>
              <a:t>a number of factors relating to the reasons why teenagers consume alcohol were discussed. The first being peer pressure where it was seen that the desire to fit in and be accepted by a group or friends  played an important role in influencing teenagers to drink alcohol. </a:t>
            </a:r>
            <a:endParaRPr lang="en-US" sz="3100" dirty="0" smtClean="0"/>
          </a:p>
          <a:p>
            <a:r>
              <a:rPr lang="en-US" sz="3100" dirty="0" smtClean="0"/>
              <a:t>Another </a:t>
            </a:r>
            <a:r>
              <a:rPr lang="en-US" sz="3100" dirty="0" smtClean="0"/>
              <a:t>factor discussed was family where it is important for parents to communicate and be role models to their children as teenagers would be affected by their family’s actions. Media messages was another influential factor as they make the consuming of alcohol seem attractive, exciting and fun hence, making teenagers want to try it. Stress, depression and performance in academics were other related factors, which influenced teenagers to consume alcohol</a:t>
            </a:r>
            <a:r>
              <a:rPr lang="en-US" dirty="0" smtClean="0"/>
              <a:t>.</a:t>
            </a:r>
          </a:p>
          <a:p>
            <a:endParaRPr lang="en-US" dirty="0"/>
          </a:p>
        </p:txBody>
      </p:sp>
    </p:spTree>
  </p:cSld>
  <p:clrMapOvr>
    <a:masterClrMapping/>
  </p:clrMapOvr>
  <p:transition>
    <p:wheel spokes="8"/>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smtClean="0">
                <a:solidFill>
                  <a:srgbClr val="002060"/>
                </a:solidFill>
              </a:rPr>
              <a:t>LITERATURE</a:t>
            </a:r>
            <a:r>
              <a:rPr lang="en-US" dirty="0" smtClean="0"/>
              <a:t> </a:t>
            </a:r>
            <a:r>
              <a:rPr lang="en-US" sz="4800" dirty="0" smtClean="0">
                <a:solidFill>
                  <a:srgbClr val="002060"/>
                </a:solidFill>
              </a:rPr>
              <a:t>REVIEW</a:t>
            </a:r>
            <a:endParaRPr lang="en-US" dirty="0"/>
          </a:p>
        </p:txBody>
      </p:sp>
      <p:sp>
        <p:nvSpPr>
          <p:cNvPr id="3" name="Content Placeholder 2"/>
          <p:cNvSpPr>
            <a:spLocks noGrp="1"/>
          </p:cNvSpPr>
          <p:nvPr>
            <p:ph idx="1"/>
          </p:nvPr>
        </p:nvSpPr>
        <p:spPr/>
        <p:txBody>
          <a:bodyPr>
            <a:normAutofit fontScale="70000" lnSpcReduction="20000"/>
          </a:bodyPr>
          <a:lstStyle/>
          <a:p>
            <a:r>
              <a:rPr lang="en-US" sz="3100" dirty="0" smtClean="0"/>
              <a:t>On the 1</a:t>
            </a:r>
            <a:r>
              <a:rPr lang="en-US" sz="3100" baseline="30000" dirty="0" smtClean="0"/>
              <a:t>st</a:t>
            </a:r>
            <a:r>
              <a:rPr lang="en-US" sz="3100" dirty="0" smtClean="0"/>
              <a:t> December, 2008 an article published in the Trinidad’s express revealed that alcoholism causes progressive brain shrinkage and disrupts communications between regions involved in storing and retrieving memories. This made it quite clear that alcohol can affect a student’s academic performance as well as affect their </a:t>
            </a:r>
            <a:r>
              <a:rPr lang="en-US" sz="3100" dirty="0" err="1" smtClean="0"/>
              <a:t>behviour</a:t>
            </a:r>
            <a:r>
              <a:rPr lang="en-US" sz="3100" dirty="0" smtClean="0"/>
              <a:t> and actions and even affect them physically. It was also explained further that an alcoholic could exhibit total loss of long-term memories. </a:t>
            </a:r>
            <a:endParaRPr lang="en-US" sz="3100" dirty="0" smtClean="0"/>
          </a:p>
          <a:p>
            <a:r>
              <a:rPr lang="en-US" sz="3100" dirty="0" smtClean="0"/>
              <a:t>If </a:t>
            </a:r>
            <a:r>
              <a:rPr lang="en-US" sz="3100" dirty="0" smtClean="0"/>
              <a:t>one is unable to remember how can one succeed at school? Studying requires a lot of brain activity and retaining your memory is important throughout one’s life. Alcohol also leads to vitamin B1 deficiencies, along with vitamin B12 deficiencies that can negatively affect memory. It also causes problems such as muscle weakness, depression, blurred vision, poison of liver and nerve damage.</a:t>
            </a:r>
          </a:p>
          <a:p>
            <a:endParaRPr lang="en-US" dirty="0"/>
          </a:p>
        </p:txBody>
      </p:sp>
    </p:spTree>
  </p:cSld>
  <p:clrMapOvr>
    <a:masterClrMapping/>
  </p:clrMapOvr>
  <p:transition>
    <p:wheel spokes="8"/>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143000"/>
          </a:xfrm>
        </p:spPr>
        <p:txBody>
          <a:bodyPr/>
          <a:lstStyle/>
          <a:p>
            <a:r>
              <a:rPr lang="en-US" sz="5400" dirty="0" smtClean="0">
                <a:solidFill>
                  <a:srgbClr val="002060"/>
                </a:solidFill>
              </a:rPr>
              <a:t>LITERATURE</a:t>
            </a:r>
            <a:r>
              <a:rPr lang="en-US" dirty="0" smtClean="0"/>
              <a:t> </a:t>
            </a:r>
            <a:r>
              <a:rPr lang="en-US" sz="5400" dirty="0" smtClean="0">
                <a:solidFill>
                  <a:srgbClr val="002060"/>
                </a:solidFill>
              </a:rPr>
              <a:t>REVIEW</a:t>
            </a:r>
            <a:endParaRPr lang="en-US" dirty="0"/>
          </a:p>
        </p:txBody>
      </p:sp>
      <p:sp>
        <p:nvSpPr>
          <p:cNvPr id="3" name="Content Placeholder 2"/>
          <p:cNvSpPr>
            <a:spLocks noGrp="1"/>
          </p:cNvSpPr>
          <p:nvPr>
            <p:ph idx="1"/>
          </p:nvPr>
        </p:nvSpPr>
        <p:spPr/>
        <p:txBody>
          <a:bodyPr>
            <a:normAutofit fontScale="85000" lnSpcReduction="20000"/>
          </a:bodyPr>
          <a:lstStyle/>
          <a:p>
            <a:r>
              <a:rPr lang="en-US" sz="2800" dirty="0" smtClean="0"/>
              <a:t>According to an article from the Guardian, one possible solution was to visit the AA(Alcoholics Anonymous) to gain assistance in quitting alcohol as well as to be educated.  </a:t>
            </a:r>
            <a:r>
              <a:rPr lang="en-US" sz="2800" u="sng" dirty="0" smtClean="0"/>
              <a:t>Anne M. Fletcher (2002)</a:t>
            </a:r>
            <a:r>
              <a:rPr lang="en-US" sz="2800" dirty="0" smtClean="0"/>
              <a:t>, she also recommended attendance to the AA however, she stated that this approach might not be helpful to all as for different people different approaches are needed. </a:t>
            </a:r>
            <a:endParaRPr lang="en-US" sz="2800" dirty="0" smtClean="0"/>
          </a:p>
          <a:p>
            <a:r>
              <a:rPr lang="en-US" sz="2800" dirty="0" smtClean="0"/>
              <a:t>Some </a:t>
            </a:r>
            <a:r>
              <a:rPr lang="en-US" sz="2800" dirty="0" smtClean="0"/>
              <a:t>require support, some can help themselves and others professional counseling. Abstinence as recommended by </a:t>
            </a:r>
            <a:r>
              <a:rPr lang="en-US" sz="2800" u="sng" dirty="0" smtClean="0"/>
              <a:t>Stephen J. </a:t>
            </a:r>
            <a:r>
              <a:rPr lang="en-US" sz="2800" u="sng" dirty="0" err="1" smtClean="0"/>
              <a:t>Gislason</a:t>
            </a:r>
            <a:r>
              <a:rPr lang="en-US" sz="2800" dirty="0" smtClean="0"/>
              <a:t> (2006) is another solution. Trying to cut back little by little and abstaining from alcohol may be a method of helping to reduce the problem.</a:t>
            </a:r>
          </a:p>
          <a:p>
            <a:pPr>
              <a:buNone/>
            </a:pPr>
            <a:r>
              <a:rPr lang="en-US" dirty="0" smtClean="0"/>
              <a:t> </a:t>
            </a:r>
          </a:p>
          <a:p>
            <a:endParaRPr lang="en-US" dirty="0"/>
          </a:p>
        </p:txBody>
      </p:sp>
    </p:spTree>
  </p:cSld>
  <p:clrMapOvr>
    <a:masterClrMapping/>
  </p:clrMapOvr>
  <p:transition>
    <p:wheel spokes="8"/>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smtClean="0">
                <a:solidFill>
                  <a:srgbClr val="002060"/>
                </a:solidFill>
              </a:rPr>
              <a:t>LITERATURE</a:t>
            </a:r>
            <a:r>
              <a:rPr lang="en-US" dirty="0" smtClean="0"/>
              <a:t> </a:t>
            </a:r>
            <a:r>
              <a:rPr lang="en-US" sz="4800" dirty="0" smtClean="0">
                <a:solidFill>
                  <a:srgbClr val="002060"/>
                </a:solidFill>
              </a:rPr>
              <a:t>REVIEW</a:t>
            </a:r>
            <a:endParaRPr lang="en-US" dirty="0"/>
          </a:p>
        </p:txBody>
      </p:sp>
      <p:sp>
        <p:nvSpPr>
          <p:cNvPr id="3" name="Content Placeholder 2"/>
          <p:cNvSpPr>
            <a:spLocks noGrp="1"/>
          </p:cNvSpPr>
          <p:nvPr>
            <p:ph idx="1"/>
          </p:nvPr>
        </p:nvSpPr>
        <p:spPr/>
        <p:txBody>
          <a:bodyPr>
            <a:normAutofit fontScale="92500" lnSpcReduction="20000"/>
          </a:bodyPr>
          <a:lstStyle/>
          <a:p>
            <a:r>
              <a:rPr lang="en-US" sz="2800" dirty="0" smtClean="0"/>
              <a:t>It is very difficult to gather information based on the Caribbean region since existing research was done internationally and Caribbean research was less accessible. The research conducted assisted me in understanding the developing problem worldwide and slightly in the Caribbean. </a:t>
            </a:r>
            <a:endParaRPr lang="en-US" sz="2800" dirty="0" smtClean="0"/>
          </a:p>
          <a:p>
            <a:r>
              <a:rPr lang="en-US" sz="2800" dirty="0" smtClean="0"/>
              <a:t>However</a:t>
            </a:r>
            <a:r>
              <a:rPr lang="en-US" sz="2800" dirty="0" smtClean="0"/>
              <a:t>, to further my knowledge and understanding on the present day situation among youths in Trinidad, particularly at the Vishnu Boys Hindu College I will conduct a research using questionnaires. Suggestions will be made to reduce alcohol consumption among teenagers</a:t>
            </a:r>
            <a:r>
              <a:rPr lang="en-US" dirty="0" smtClean="0"/>
              <a:t>.</a:t>
            </a:r>
            <a:endParaRPr lang="en-US" dirty="0"/>
          </a:p>
        </p:txBody>
      </p:sp>
    </p:spTree>
  </p:cSld>
  <p:clrMapOvr>
    <a:masterClrMapping/>
  </p:clrMapOvr>
  <p:transition>
    <p:wheel spokes="8"/>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077200" cy="487362"/>
          </a:xfrm>
        </p:spPr>
        <p:txBody>
          <a:bodyPr>
            <a:normAutofit fontScale="90000"/>
          </a:bodyPr>
          <a:lstStyle/>
          <a:p>
            <a:r>
              <a:rPr lang="en-US" dirty="0" smtClean="0">
                <a:solidFill>
                  <a:srgbClr val="002060"/>
                </a:solidFill>
              </a:rPr>
              <a:t>DATA</a:t>
            </a:r>
            <a:r>
              <a:rPr lang="en-US" dirty="0" smtClean="0"/>
              <a:t> </a:t>
            </a:r>
            <a:r>
              <a:rPr lang="en-US" dirty="0" smtClean="0">
                <a:solidFill>
                  <a:srgbClr val="002060"/>
                </a:solidFill>
              </a:rPr>
              <a:t>COLLECTION METHODS</a:t>
            </a:r>
            <a:endParaRPr lang="en-US" dirty="0">
              <a:solidFill>
                <a:srgbClr val="002060"/>
              </a:solidFill>
            </a:endParaRPr>
          </a:p>
        </p:txBody>
      </p:sp>
      <p:sp>
        <p:nvSpPr>
          <p:cNvPr id="5" name="Content Placeholder 4"/>
          <p:cNvSpPr>
            <a:spLocks noGrp="1"/>
          </p:cNvSpPr>
          <p:nvPr>
            <p:ph idx="1"/>
          </p:nvPr>
        </p:nvSpPr>
        <p:spPr>
          <a:xfrm>
            <a:off x="228600" y="914400"/>
            <a:ext cx="8915400" cy="5638800"/>
          </a:xfrm>
        </p:spPr>
        <p:txBody>
          <a:bodyPr>
            <a:normAutofit fontScale="47500" lnSpcReduction="20000"/>
          </a:bodyPr>
          <a:lstStyle/>
          <a:p>
            <a:r>
              <a:rPr lang="en-US" sz="3700" dirty="0" smtClean="0"/>
              <a:t>During the period of October to December 2008, primary data collection methods such as questionnaires and an interview as well as secondary data collection methods such as books, newspaper articles and the internet were employed to attain pertinent information necessary to perform the investigation into the effects of alcohol consumption among teenagers. </a:t>
            </a:r>
          </a:p>
          <a:p>
            <a:pPr>
              <a:buNone/>
            </a:pPr>
            <a:r>
              <a:rPr lang="en-US" sz="3700" dirty="0" smtClean="0"/>
              <a:t> </a:t>
            </a:r>
          </a:p>
          <a:p>
            <a:endParaRPr lang="en-US" sz="3700" dirty="0" smtClean="0"/>
          </a:p>
          <a:p>
            <a:pPr>
              <a:buNone/>
            </a:pPr>
            <a:r>
              <a:rPr lang="en-US" sz="3700" b="1" u="sng" dirty="0" smtClean="0"/>
              <a:t>Questionnaires:</a:t>
            </a:r>
            <a:endParaRPr lang="en-US" sz="3700" dirty="0" smtClean="0"/>
          </a:p>
          <a:p>
            <a:r>
              <a:rPr lang="en-US" sz="3700" dirty="0" smtClean="0"/>
              <a:t>This questionnaire targeted the psychological and physical effects of alcohol on teenagers. A stratified system of sampling was utilized in selecting respondents for my research project. The sample survey comprised of Forms Four, Five and Six students of Vishnu Boys’ Hindu College and the students selected each received a questionnaire consisting of fixed questions as well as open-ended questions that allowed respondents the freedom to express their opinions. </a:t>
            </a:r>
          </a:p>
          <a:p>
            <a:endParaRPr lang="en-US" sz="3700" dirty="0" smtClean="0"/>
          </a:p>
          <a:p>
            <a:r>
              <a:rPr lang="en-US" sz="3700" dirty="0" smtClean="0"/>
              <a:t>Questionnaires provided the opportunity of accessing local statistical information rather than relying solely on international based information, they were easy to administer, it saved time and a large number of people were reached from my sampling unit. However, there were some drawbacks such as dishonesty of respondents and questionnaires not being returned nonetheless, these were moderated by the brevity of questions and anonymity.</a:t>
            </a:r>
          </a:p>
          <a:p>
            <a:pPr>
              <a:buNone/>
            </a:pPr>
            <a:endParaRPr lang="en-US" dirty="0" smtClean="0"/>
          </a:p>
          <a:p>
            <a:pPr>
              <a:buNone/>
            </a:pPr>
            <a:endParaRPr lang="en-US" dirty="0"/>
          </a:p>
        </p:txBody>
      </p:sp>
    </p:spTree>
  </p:cSld>
  <p:clrMapOvr>
    <a:masterClrMapping/>
  </p:clrMapOvr>
  <p:transition>
    <p:wheel spokes="8"/>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2060"/>
                </a:solidFill>
              </a:rPr>
              <a:t>DATA COLLECTION METHODS</a:t>
            </a:r>
            <a:endParaRPr lang="en-US" dirty="0">
              <a:solidFill>
                <a:srgbClr val="002060"/>
              </a:solidFill>
            </a:endParaRPr>
          </a:p>
        </p:txBody>
      </p:sp>
      <p:sp>
        <p:nvSpPr>
          <p:cNvPr id="3" name="Content Placeholder 2"/>
          <p:cNvSpPr>
            <a:spLocks noGrp="1"/>
          </p:cNvSpPr>
          <p:nvPr>
            <p:ph idx="1"/>
          </p:nvPr>
        </p:nvSpPr>
        <p:spPr/>
        <p:txBody>
          <a:bodyPr>
            <a:normAutofit/>
          </a:bodyPr>
          <a:lstStyle/>
          <a:p>
            <a:pPr>
              <a:buNone/>
            </a:pPr>
            <a:r>
              <a:rPr lang="en-US" b="1" u="sng" dirty="0" smtClean="0"/>
              <a:t>Interview:</a:t>
            </a:r>
            <a:endParaRPr lang="en-US" dirty="0" smtClean="0"/>
          </a:p>
          <a:p>
            <a:r>
              <a:rPr lang="en-US" dirty="0" smtClean="0"/>
              <a:t>In addition, an interview was conducted with Mr. </a:t>
            </a:r>
            <a:r>
              <a:rPr lang="en-US" dirty="0" err="1" smtClean="0"/>
              <a:t>Jiwan</a:t>
            </a:r>
            <a:r>
              <a:rPr lang="en-US" dirty="0" smtClean="0"/>
              <a:t> Singh who is a member of the Alcoholics Anonymous. The interview was unstructured hence, allowing the interviewee to express his opinions freely and provide thorough and detailed answers. However, the interviewee was not prepared to answer some questions and at times drifted away from the topic.</a:t>
            </a:r>
          </a:p>
          <a:p>
            <a:endParaRPr lang="en-US" dirty="0"/>
          </a:p>
        </p:txBody>
      </p:sp>
    </p:spTree>
  </p:cSld>
  <p:clrMapOvr>
    <a:masterClrMapping/>
  </p:clrMapOvr>
  <p:transition>
    <p:wheel spokes="8"/>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002060"/>
                </a:solidFill>
              </a:rPr>
              <a:t>INTERPRETATION OF FINDINGS</a:t>
            </a:r>
            <a:endParaRPr lang="en-US" dirty="0">
              <a:solidFill>
                <a:srgbClr val="002060"/>
              </a:solidFill>
            </a:endParaRPr>
          </a:p>
        </p:txBody>
      </p:sp>
      <p:sp>
        <p:nvSpPr>
          <p:cNvPr id="3" name="Content Placeholder 2"/>
          <p:cNvSpPr>
            <a:spLocks noGrp="1"/>
          </p:cNvSpPr>
          <p:nvPr>
            <p:ph idx="1"/>
          </p:nvPr>
        </p:nvSpPr>
        <p:spPr/>
        <p:txBody>
          <a:bodyPr>
            <a:normAutofit/>
          </a:bodyPr>
          <a:lstStyle/>
          <a:p>
            <a:r>
              <a:rPr lang="en-US" dirty="0" smtClean="0"/>
              <a:t>Based on the data previously analyzed and presented graphically the following interpretations were accomplished. </a:t>
            </a:r>
          </a:p>
          <a:p>
            <a:r>
              <a:rPr lang="en-US" dirty="0" smtClean="0"/>
              <a:t> </a:t>
            </a:r>
          </a:p>
          <a:p>
            <a:r>
              <a:rPr lang="en-US" i="1" dirty="0" smtClean="0"/>
              <a:t>Figure 1</a:t>
            </a:r>
            <a:r>
              <a:rPr lang="en-US" dirty="0" smtClean="0"/>
              <a:t>, is a Pie Chart showing the number of respondents who consumed alcohol. An impressive </a:t>
            </a:r>
            <a:r>
              <a:rPr lang="en-US" i="1" dirty="0" smtClean="0"/>
              <a:t>92%</a:t>
            </a:r>
            <a:r>
              <a:rPr lang="en-US" dirty="0" smtClean="0"/>
              <a:t> responded ‘Yes’ while the remaining </a:t>
            </a:r>
            <a:r>
              <a:rPr lang="en-US" i="1" dirty="0" smtClean="0"/>
              <a:t>8%</a:t>
            </a:r>
            <a:r>
              <a:rPr lang="en-US" dirty="0" smtClean="0"/>
              <a:t> responded ‘No.’ It is quite evident from the responses that the percentage of teenagers who consume alcohol surpasses those who do not.</a:t>
            </a:r>
          </a:p>
          <a:p>
            <a:endParaRPr lang="en-US" dirty="0"/>
          </a:p>
        </p:txBody>
      </p:sp>
    </p:spTree>
  </p:cSld>
  <p:clrMapOvr>
    <a:masterClrMapping/>
  </p:clrMapOvr>
  <p:transition>
    <p:wheel spokes="8"/>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002060"/>
                </a:solidFill>
              </a:rPr>
              <a:t>INTERPRETATION OF FINDINGS</a:t>
            </a:r>
            <a:endParaRPr lang="en-US" dirty="0">
              <a:solidFill>
                <a:srgbClr val="002060"/>
              </a:solidFill>
            </a:endParaRPr>
          </a:p>
        </p:txBody>
      </p:sp>
      <p:sp>
        <p:nvSpPr>
          <p:cNvPr id="3" name="Content Placeholder 2"/>
          <p:cNvSpPr>
            <a:spLocks noGrp="1"/>
          </p:cNvSpPr>
          <p:nvPr>
            <p:ph idx="1"/>
          </p:nvPr>
        </p:nvSpPr>
        <p:spPr/>
        <p:txBody>
          <a:bodyPr/>
          <a:lstStyle/>
          <a:p>
            <a:r>
              <a:rPr lang="en-US" dirty="0" smtClean="0"/>
              <a:t>My study also enquired how often respondents consumed alcohol. With reference to </a:t>
            </a:r>
            <a:r>
              <a:rPr lang="en-US" i="1" dirty="0" smtClean="0"/>
              <a:t>Figure 2</a:t>
            </a:r>
            <a:r>
              <a:rPr lang="en-US" dirty="0" smtClean="0"/>
              <a:t>, it was seen that </a:t>
            </a:r>
            <a:r>
              <a:rPr lang="en-US" i="1" dirty="0" smtClean="0"/>
              <a:t>4%</a:t>
            </a:r>
            <a:r>
              <a:rPr lang="en-US" dirty="0" smtClean="0"/>
              <a:t> of the respondents who consume alcohol replied Daily, </a:t>
            </a:r>
            <a:r>
              <a:rPr lang="en-US" i="1" dirty="0" smtClean="0"/>
              <a:t>52%</a:t>
            </a:r>
            <a:r>
              <a:rPr lang="en-US" dirty="0" smtClean="0"/>
              <a:t> Weekly and </a:t>
            </a:r>
            <a:r>
              <a:rPr lang="en-US" i="1" dirty="0" smtClean="0"/>
              <a:t>36%</a:t>
            </a:r>
            <a:r>
              <a:rPr lang="en-US" dirty="0" smtClean="0"/>
              <a:t> Occasionally. From these results, it can be concluded that the majority of teenagers who consume alcohol did so on a weekly basis.</a:t>
            </a:r>
            <a:endParaRPr lang="en-US" dirty="0"/>
          </a:p>
        </p:txBody>
      </p:sp>
    </p:spTree>
  </p:cSld>
  <p:clrMapOvr>
    <a:masterClrMapping/>
  </p:clrMapOvr>
  <p:transition>
    <p:wheel spokes="8"/>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002060"/>
                </a:solidFill>
              </a:rPr>
              <a:t>INTERPRETATION OF FINDINGS</a:t>
            </a:r>
            <a:endParaRPr lang="en-US" dirty="0">
              <a:solidFill>
                <a:srgbClr val="002060"/>
              </a:solidFill>
            </a:endParaRPr>
          </a:p>
        </p:txBody>
      </p:sp>
      <p:sp>
        <p:nvSpPr>
          <p:cNvPr id="3" name="Content Placeholder 2"/>
          <p:cNvSpPr>
            <a:spLocks noGrp="1"/>
          </p:cNvSpPr>
          <p:nvPr>
            <p:ph idx="1"/>
          </p:nvPr>
        </p:nvSpPr>
        <p:spPr/>
        <p:txBody>
          <a:bodyPr>
            <a:normAutofit fontScale="92500" lnSpcReduction="10000"/>
          </a:bodyPr>
          <a:lstStyle/>
          <a:p>
            <a:r>
              <a:rPr lang="en-US" dirty="0" smtClean="0"/>
              <a:t>The students were also asked to determine the influential factors of consuming alcohol. From the various options listed respondents were required to select any number of factors that influenced them to consume alcohol. </a:t>
            </a:r>
          </a:p>
          <a:p>
            <a:r>
              <a:rPr lang="en-US" dirty="0" smtClean="0"/>
              <a:t>According to the responses, which were illustrated in </a:t>
            </a:r>
            <a:r>
              <a:rPr lang="en-US" i="1" dirty="0" smtClean="0"/>
              <a:t>Figure 3, 52%</a:t>
            </a:r>
            <a:r>
              <a:rPr lang="en-US" dirty="0" smtClean="0"/>
              <a:t> indicated Peer pressure, </a:t>
            </a:r>
            <a:r>
              <a:rPr lang="en-US" i="1" dirty="0" smtClean="0"/>
              <a:t>28%</a:t>
            </a:r>
            <a:r>
              <a:rPr lang="en-US" dirty="0" smtClean="0"/>
              <a:t> were under the influence of Family members</a:t>
            </a:r>
            <a:r>
              <a:rPr lang="en-US" i="1" dirty="0" smtClean="0"/>
              <a:t>, 0%</a:t>
            </a:r>
            <a:r>
              <a:rPr lang="en-US" dirty="0" smtClean="0"/>
              <a:t> by Media messages, </a:t>
            </a:r>
            <a:r>
              <a:rPr lang="en-US" i="1" dirty="0" smtClean="0"/>
              <a:t>8%</a:t>
            </a:r>
            <a:r>
              <a:rPr lang="en-US" dirty="0" smtClean="0"/>
              <a:t> because of Low self-esteem, </a:t>
            </a:r>
            <a:r>
              <a:rPr lang="en-US" i="1" dirty="0" smtClean="0"/>
              <a:t>12%</a:t>
            </a:r>
            <a:r>
              <a:rPr lang="en-US" dirty="0" smtClean="0"/>
              <a:t> due to Poor academic performance, </a:t>
            </a:r>
            <a:r>
              <a:rPr lang="en-US" i="1" dirty="0" smtClean="0"/>
              <a:t>12%</a:t>
            </a:r>
            <a:r>
              <a:rPr lang="en-US" dirty="0" smtClean="0"/>
              <a:t> because of Depression, </a:t>
            </a:r>
            <a:r>
              <a:rPr lang="en-US" i="1" dirty="0" smtClean="0"/>
              <a:t>20%</a:t>
            </a:r>
            <a:r>
              <a:rPr lang="en-US" dirty="0" smtClean="0"/>
              <a:t> were experiencing Stress, and an additional </a:t>
            </a:r>
            <a:r>
              <a:rPr lang="en-US" i="1" dirty="0" smtClean="0"/>
              <a:t>12%</a:t>
            </a:r>
            <a:r>
              <a:rPr lang="en-US" dirty="0" smtClean="0"/>
              <a:t> stated Other factors. From analyzing this data, it is clear that the most dominant influential factor is Peer pressure. </a:t>
            </a:r>
            <a:endParaRPr lang="en-US" dirty="0"/>
          </a:p>
        </p:txBody>
      </p:sp>
    </p:spTree>
  </p:cSld>
  <p:clrMapOvr>
    <a:masterClrMapping/>
  </p:clrMapOvr>
  <p:transition>
    <p:wheel spokes="8"/>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0" y="1447800"/>
            <a:ext cx="7315200" cy="1752600"/>
          </a:xfrm>
        </p:spPr>
        <p:txBody>
          <a:bodyPr>
            <a:normAutofit/>
          </a:bodyPr>
          <a:lstStyle/>
          <a:p>
            <a:r>
              <a:rPr lang="en-US" sz="4100" dirty="0" smtClean="0">
                <a:solidFill>
                  <a:srgbClr val="002060"/>
                </a:solidFill>
              </a:rPr>
              <a:t>     PROBLEM </a:t>
            </a:r>
            <a:r>
              <a:rPr lang="en-US" sz="4100" dirty="0" smtClean="0">
                <a:solidFill>
                  <a:srgbClr val="002060"/>
                </a:solidFill>
              </a:rPr>
              <a:t>STATEMENT</a:t>
            </a:r>
            <a:endParaRPr lang="en-US" sz="4100" dirty="0">
              <a:solidFill>
                <a:srgbClr val="002060"/>
              </a:solidFill>
            </a:endParaRPr>
          </a:p>
        </p:txBody>
      </p:sp>
      <p:sp>
        <p:nvSpPr>
          <p:cNvPr id="3" name="Subtitle 2"/>
          <p:cNvSpPr>
            <a:spLocks noGrp="1"/>
          </p:cNvSpPr>
          <p:nvPr>
            <p:ph type="subTitle" idx="4294967295"/>
          </p:nvPr>
        </p:nvSpPr>
        <p:spPr>
          <a:xfrm>
            <a:off x="0" y="3228975"/>
            <a:ext cx="7854950" cy="1752600"/>
          </a:xfrm>
        </p:spPr>
        <p:txBody>
          <a:bodyPr/>
          <a:lstStyle/>
          <a:p>
            <a:r>
              <a:rPr lang="en-US" dirty="0" smtClean="0"/>
              <a:t>How has alcohol consumption affected teenagers in Trinidad over the last five years?</a:t>
            </a:r>
          </a:p>
          <a:p>
            <a:endParaRPr lang="en-US" dirty="0"/>
          </a:p>
        </p:txBody>
      </p:sp>
    </p:spTree>
  </p:cSld>
  <p:clrMapOvr>
    <a:masterClrMapping/>
  </p:clrMapOvr>
  <p:transition>
    <p:wheel spokes="8"/>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002060"/>
                </a:solidFill>
              </a:rPr>
              <a:t>INTERPRETATION OF FINDINGS</a:t>
            </a:r>
            <a:endParaRPr lang="en-US" dirty="0">
              <a:solidFill>
                <a:srgbClr val="002060"/>
              </a:solidFill>
            </a:endParaRPr>
          </a:p>
        </p:txBody>
      </p:sp>
      <p:sp>
        <p:nvSpPr>
          <p:cNvPr id="3" name="Content Placeholder 2"/>
          <p:cNvSpPr>
            <a:spLocks noGrp="1"/>
          </p:cNvSpPr>
          <p:nvPr>
            <p:ph idx="1"/>
          </p:nvPr>
        </p:nvSpPr>
        <p:spPr/>
        <p:txBody>
          <a:bodyPr/>
          <a:lstStyle/>
          <a:p>
            <a:r>
              <a:rPr lang="en-US" dirty="0" smtClean="0"/>
              <a:t>As shown in </a:t>
            </a:r>
            <a:r>
              <a:rPr lang="en-US" i="1" dirty="0" smtClean="0"/>
              <a:t>Figure 4</a:t>
            </a:r>
            <a:r>
              <a:rPr lang="en-US" dirty="0" smtClean="0"/>
              <a:t>, respondents were questioned as to whether or not they tried or ever considered quitting alcohol. The Cone graph illustrated a response of </a:t>
            </a:r>
            <a:r>
              <a:rPr lang="en-US" i="1" dirty="0" smtClean="0"/>
              <a:t>36%</a:t>
            </a:r>
            <a:r>
              <a:rPr lang="en-US" dirty="0" smtClean="0"/>
              <a:t> answering ‘Yes’ and </a:t>
            </a:r>
            <a:r>
              <a:rPr lang="en-US" i="1" dirty="0" smtClean="0"/>
              <a:t>64%</a:t>
            </a:r>
            <a:r>
              <a:rPr lang="en-US" dirty="0" smtClean="0"/>
              <a:t> answering ‘No.’ Judging from the received responses it can be noted that majority of teenagers never tried or considered quitting alcohol. </a:t>
            </a:r>
            <a:endParaRPr lang="en-US" dirty="0"/>
          </a:p>
        </p:txBody>
      </p:sp>
    </p:spTree>
  </p:cSld>
  <p:clrMapOvr>
    <a:masterClrMapping/>
  </p:clrMapOvr>
  <p:transition>
    <p:wheel spokes="8"/>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2060"/>
                </a:solidFill>
              </a:rPr>
              <a:t>INTERPRETATION</a:t>
            </a:r>
            <a:endParaRPr lang="en-US" dirty="0">
              <a:solidFill>
                <a:srgbClr val="002060"/>
              </a:solidFill>
            </a:endParaRPr>
          </a:p>
        </p:txBody>
      </p:sp>
      <p:sp>
        <p:nvSpPr>
          <p:cNvPr id="3" name="Content Placeholder 2"/>
          <p:cNvSpPr>
            <a:spLocks noGrp="1"/>
          </p:cNvSpPr>
          <p:nvPr>
            <p:ph idx="1"/>
          </p:nvPr>
        </p:nvSpPr>
        <p:spPr/>
        <p:txBody>
          <a:bodyPr/>
          <a:lstStyle/>
          <a:p>
            <a:r>
              <a:rPr lang="en-US" dirty="0" smtClean="0"/>
              <a:t>Another question posed to both alcoholics and non- alcoholics was if they were aware of the ways in which alcohol affects a person physically. With indication to </a:t>
            </a:r>
            <a:r>
              <a:rPr lang="en-US" i="1" dirty="0" smtClean="0"/>
              <a:t>Figure 5</a:t>
            </a:r>
            <a:r>
              <a:rPr lang="en-US" dirty="0" smtClean="0"/>
              <a:t>, the Pie Chart shows </a:t>
            </a:r>
            <a:r>
              <a:rPr lang="en-US" i="1" dirty="0" smtClean="0"/>
              <a:t>68%</a:t>
            </a:r>
            <a:r>
              <a:rPr lang="en-US" dirty="0" smtClean="0"/>
              <a:t> of the population responding positively and the remaining </a:t>
            </a:r>
            <a:r>
              <a:rPr lang="en-US" i="1" dirty="0" smtClean="0"/>
              <a:t>32%</a:t>
            </a:r>
            <a:r>
              <a:rPr lang="en-US" dirty="0" smtClean="0"/>
              <a:t> negatively. </a:t>
            </a:r>
          </a:p>
          <a:p>
            <a:endParaRPr lang="en-US" dirty="0"/>
          </a:p>
        </p:txBody>
      </p:sp>
    </p:spTree>
  </p:cSld>
  <p:clrMapOvr>
    <a:masterClrMapping/>
  </p:clrMapOvr>
  <p:transition>
    <p:wheel spokes="8"/>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2060"/>
                </a:solidFill>
              </a:rPr>
              <a:t>INTERPRETATION</a:t>
            </a:r>
            <a:endParaRPr lang="en-US" dirty="0">
              <a:solidFill>
                <a:srgbClr val="002060"/>
              </a:solidFill>
            </a:endParaRPr>
          </a:p>
        </p:txBody>
      </p:sp>
      <p:sp>
        <p:nvSpPr>
          <p:cNvPr id="3" name="Content Placeholder 2"/>
          <p:cNvSpPr>
            <a:spLocks noGrp="1"/>
          </p:cNvSpPr>
          <p:nvPr>
            <p:ph idx="1"/>
          </p:nvPr>
        </p:nvSpPr>
        <p:spPr/>
        <p:txBody>
          <a:bodyPr/>
          <a:lstStyle/>
          <a:p>
            <a:r>
              <a:rPr lang="en-US" i="1" dirty="0" smtClean="0"/>
              <a:t>Figure 6,</a:t>
            </a:r>
            <a:r>
              <a:rPr lang="en-US" dirty="0" smtClean="0"/>
              <a:t> represented the question pertaining to the ways in which alcohol may affect the body. The Cylindrical bar chart illustrated </a:t>
            </a:r>
            <a:r>
              <a:rPr lang="en-US" i="1" dirty="0" smtClean="0"/>
              <a:t>12%</a:t>
            </a:r>
            <a:r>
              <a:rPr lang="en-US" dirty="0" smtClean="0"/>
              <a:t> responding to Poisons the liver</a:t>
            </a:r>
            <a:r>
              <a:rPr lang="en-US" i="1" dirty="0" smtClean="0"/>
              <a:t>, 8%</a:t>
            </a:r>
            <a:r>
              <a:rPr lang="en-US" dirty="0" smtClean="0"/>
              <a:t> to Blurred vision, </a:t>
            </a:r>
            <a:r>
              <a:rPr lang="en-US" i="1" dirty="0" smtClean="0"/>
              <a:t>0%</a:t>
            </a:r>
            <a:r>
              <a:rPr lang="en-US" dirty="0" smtClean="0"/>
              <a:t> to Muscle weakness, </a:t>
            </a:r>
            <a:r>
              <a:rPr lang="en-US" i="1" dirty="0" smtClean="0"/>
              <a:t>80%</a:t>
            </a:r>
            <a:r>
              <a:rPr lang="en-US" dirty="0" smtClean="0"/>
              <a:t> to All of the above and </a:t>
            </a:r>
            <a:r>
              <a:rPr lang="en-US" i="1" dirty="0" smtClean="0"/>
              <a:t>0%</a:t>
            </a:r>
            <a:r>
              <a:rPr lang="en-US" dirty="0" smtClean="0"/>
              <a:t> to None. </a:t>
            </a:r>
            <a:r>
              <a:rPr lang="en-US" i="1" dirty="0" smtClean="0"/>
              <a:t>Figures 5</a:t>
            </a:r>
            <a:r>
              <a:rPr lang="en-US" dirty="0" smtClean="0"/>
              <a:t> and </a:t>
            </a:r>
            <a:r>
              <a:rPr lang="en-US" i="1" dirty="0" smtClean="0"/>
              <a:t>6</a:t>
            </a:r>
            <a:r>
              <a:rPr lang="en-US" dirty="0" smtClean="0"/>
              <a:t> specify that almost all teenagers are knowledgeable of how dangerous alcohol can be to their health.</a:t>
            </a:r>
            <a:endParaRPr lang="en-US" dirty="0"/>
          </a:p>
        </p:txBody>
      </p:sp>
    </p:spTree>
  </p:cSld>
  <p:clrMapOvr>
    <a:masterClrMapping/>
  </p:clrMapOvr>
  <p:transition>
    <p:wheel spokes="8"/>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2060"/>
                </a:solidFill>
              </a:rPr>
              <a:t>INTERPRETATION</a:t>
            </a:r>
            <a:endParaRPr lang="en-US" dirty="0">
              <a:solidFill>
                <a:srgbClr val="002060"/>
              </a:solidFill>
            </a:endParaRPr>
          </a:p>
        </p:txBody>
      </p:sp>
      <p:sp>
        <p:nvSpPr>
          <p:cNvPr id="3" name="Content Placeholder 2"/>
          <p:cNvSpPr>
            <a:spLocks noGrp="1"/>
          </p:cNvSpPr>
          <p:nvPr>
            <p:ph idx="1"/>
          </p:nvPr>
        </p:nvSpPr>
        <p:spPr/>
        <p:txBody>
          <a:bodyPr/>
          <a:lstStyle/>
          <a:p>
            <a:r>
              <a:rPr lang="en-US" dirty="0" smtClean="0"/>
              <a:t>Respondents were also asked if they think alcohol affects a student’s academic performance. Referring to the Pie chart in </a:t>
            </a:r>
            <a:r>
              <a:rPr lang="en-US" i="1" dirty="0" smtClean="0"/>
              <a:t>Figure 7, 68%</a:t>
            </a:r>
            <a:r>
              <a:rPr lang="en-US" dirty="0" smtClean="0"/>
              <a:t> stated ‘Yes’ and </a:t>
            </a:r>
            <a:r>
              <a:rPr lang="en-US" i="1" dirty="0" smtClean="0"/>
              <a:t>32%</a:t>
            </a:r>
            <a:r>
              <a:rPr lang="en-US" dirty="0" smtClean="0"/>
              <a:t> stated ‘No.’ This drew the conclusion that the bulk of the population believe that alcohol affects a student’s academic performance.</a:t>
            </a:r>
          </a:p>
          <a:p>
            <a:endParaRPr lang="en-US" dirty="0"/>
          </a:p>
        </p:txBody>
      </p:sp>
    </p:spTree>
  </p:cSld>
  <p:clrMapOvr>
    <a:masterClrMapping/>
  </p:clrMapOvr>
  <p:transition>
    <p:wheel spokes="8"/>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2060"/>
                </a:solidFill>
              </a:rPr>
              <a:t>INTERPRETATION</a:t>
            </a:r>
            <a:endParaRPr lang="en-US" dirty="0">
              <a:solidFill>
                <a:srgbClr val="002060"/>
              </a:solidFill>
            </a:endParaRPr>
          </a:p>
        </p:txBody>
      </p:sp>
      <p:sp>
        <p:nvSpPr>
          <p:cNvPr id="3" name="Content Placeholder 2"/>
          <p:cNvSpPr>
            <a:spLocks noGrp="1"/>
          </p:cNvSpPr>
          <p:nvPr>
            <p:ph idx="1"/>
          </p:nvPr>
        </p:nvSpPr>
        <p:spPr/>
        <p:txBody>
          <a:bodyPr/>
          <a:lstStyle/>
          <a:p>
            <a:r>
              <a:rPr lang="en-US" i="1" dirty="0" smtClean="0"/>
              <a:t>Figure 8</a:t>
            </a:r>
            <a:r>
              <a:rPr lang="en-US" dirty="0" smtClean="0"/>
              <a:t>, discussed whether alcohol influences one’s actions and behavior. The Bar chart corresponded to the responses of </a:t>
            </a:r>
            <a:r>
              <a:rPr lang="en-US" i="1" dirty="0" smtClean="0"/>
              <a:t>88%</a:t>
            </a:r>
            <a:r>
              <a:rPr lang="en-US" dirty="0" smtClean="0"/>
              <a:t> confirming ‘Yes’ and </a:t>
            </a:r>
            <a:r>
              <a:rPr lang="en-US" i="1" dirty="0" smtClean="0"/>
              <a:t>12%</a:t>
            </a:r>
            <a:r>
              <a:rPr lang="en-US" dirty="0" smtClean="0"/>
              <a:t> to ‘No.’ This acknowledges that majority of the respondents believe that alcohol influences one’s actions and behavior.</a:t>
            </a:r>
          </a:p>
          <a:p>
            <a:endParaRPr lang="en-US" dirty="0"/>
          </a:p>
        </p:txBody>
      </p:sp>
    </p:spTree>
  </p:cSld>
  <p:clrMapOvr>
    <a:masterClrMapping/>
  </p:clrMapOvr>
  <p:transition>
    <p:wheel spokes="8"/>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2060"/>
                </a:solidFill>
              </a:rPr>
              <a:t>INTERPRETATION</a:t>
            </a:r>
            <a:endParaRPr lang="en-US" dirty="0">
              <a:solidFill>
                <a:srgbClr val="002060"/>
              </a:solidFill>
            </a:endParaRPr>
          </a:p>
        </p:txBody>
      </p:sp>
      <p:sp>
        <p:nvSpPr>
          <p:cNvPr id="3" name="Content Placeholder 2"/>
          <p:cNvSpPr>
            <a:spLocks noGrp="1"/>
          </p:cNvSpPr>
          <p:nvPr>
            <p:ph idx="1"/>
          </p:nvPr>
        </p:nvSpPr>
        <p:spPr/>
        <p:txBody>
          <a:bodyPr/>
          <a:lstStyle/>
          <a:p>
            <a:r>
              <a:rPr lang="en-US" dirty="0" smtClean="0"/>
              <a:t>In addition, a question was asked to suggest possible solutions to reduce the consumption of alcohol among teenagers. As seen in </a:t>
            </a:r>
            <a:r>
              <a:rPr lang="en-US" i="1" dirty="0" smtClean="0"/>
              <a:t>Figure 9</a:t>
            </a:r>
            <a:r>
              <a:rPr lang="en-US" dirty="0" smtClean="0"/>
              <a:t>, the majority, </a:t>
            </a:r>
            <a:r>
              <a:rPr lang="en-US" i="1" dirty="0" smtClean="0"/>
              <a:t>35%</a:t>
            </a:r>
            <a:r>
              <a:rPr lang="en-US" dirty="0" smtClean="0"/>
              <a:t> recommended Youth groups, </a:t>
            </a:r>
            <a:r>
              <a:rPr lang="en-US" i="1" dirty="0" smtClean="0"/>
              <a:t>28%</a:t>
            </a:r>
            <a:r>
              <a:rPr lang="en-US" dirty="0" smtClean="0"/>
              <a:t> suggested educating teenagers, </a:t>
            </a:r>
            <a:r>
              <a:rPr lang="en-US" i="1" dirty="0" smtClean="0"/>
              <a:t>25%</a:t>
            </a:r>
            <a:r>
              <a:rPr lang="en-US" dirty="0" smtClean="0"/>
              <a:t> agreed to Counseling or Rehab and </a:t>
            </a:r>
            <a:r>
              <a:rPr lang="en-US" i="1" dirty="0" smtClean="0"/>
              <a:t>12%</a:t>
            </a:r>
            <a:r>
              <a:rPr lang="en-US" dirty="0" smtClean="0"/>
              <a:t> indicated other methods.</a:t>
            </a:r>
          </a:p>
          <a:p>
            <a:endParaRPr lang="en-US" dirty="0"/>
          </a:p>
        </p:txBody>
      </p:sp>
    </p:spTree>
  </p:cSld>
  <p:clrMapOvr>
    <a:masterClrMapping/>
  </p:clrMapOvr>
  <p:transition>
    <p:wheel spokes="8"/>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2060"/>
                </a:solidFill>
              </a:rPr>
              <a:t>DISCUSSION OF FINDINGS</a:t>
            </a:r>
            <a:endParaRPr lang="en-US" dirty="0">
              <a:solidFill>
                <a:srgbClr val="002060"/>
              </a:solidFill>
            </a:endParaRPr>
          </a:p>
        </p:txBody>
      </p:sp>
      <p:sp>
        <p:nvSpPr>
          <p:cNvPr id="3" name="Content Placeholder 2"/>
          <p:cNvSpPr>
            <a:spLocks noGrp="1"/>
          </p:cNvSpPr>
          <p:nvPr>
            <p:ph idx="1"/>
          </p:nvPr>
        </p:nvSpPr>
        <p:spPr/>
        <p:txBody>
          <a:bodyPr/>
          <a:lstStyle/>
          <a:p>
            <a:r>
              <a:rPr lang="en-US" dirty="0" smtClean="0"/>
              <a:t>After analyzing the data collected from the questionnaires that were distributed to forms Four, Five and Six students at Vishnu Boys’ Hindu College, it was found that most of the results were similar to existing research mentioned in the literature review. In some cases, the results differed. </a:t>
            </a:r>
          </a:p>
          <a:p>
            <a:pPr>
              <a:buNone/>
            </a:pPr>
            <a:r>
              <a:rPr lang="en-US" dirty="0" smtClean="0"/>
              <a:t> </a:t>
            </a:r>
            <a:endParaRPr lang="en-US" dirty="0"/>
          </a:p>
        </p:txBody>
      </p:sp>
    </p:spTree>
  </p:cSld>
  <p:clrMapOvr>
    <a:masterClrMapping/>
  </p:clrMapOvr>
  <p:transition>
    <p:wheel spokes="8"/>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2060"/>
                </a:solidFill>
              </a:rPr>
              <a:t>DISCUSSION OF FINDINGS</a:t>
            </a:r>
            <a:endParaRPr lang="en-US" dirty="0">
              <a:solidFill>
                <a:srgbClr val="002060"/>
              </a:solidFill>
            </a:endParaRPr>
          </a:p>
        </p:txBody>
      </p:sp>
      <p:sp>
        <p:nvSpPr>
          <p:cNvPr id="3" name="Content Placeholder 2"/>
          <p:cNvSpPr>
            <a:spLocks noGrp="1"/>
          </p:cNvSpPr>
          <p:nvPr>
            <p:ph idx="1"/>
          </p:nvPr>
        </p:nvSpPr>
        <p:spPr/>
        <p:txBody>
          <a:bodyPr>
            <a:normAutofit fontScale="92500"/>
          </a:bodyPr>
          <a:lstStyle/>
          <a:p>
            <a:r>
              <a:rPr lang="en-US" dirty="0" smtClean="0"/>
              <a:t>Both previous studies and the data obtained from the questionnaire proved that alcohol among teenagers is indeed becoming a significant problem. </a:t>
            </a:r>
          </a:p>
          <a:p>
            <a:r>
              <a:rPr lang="en-US" dirty="0" smtClean="0"/>
              <a:t>According to the first research question, which was based on the factors that influenced teenagers to consume alcohol, it was evident that peer pressure played a major role in influencing teens to consume alcohol. </a:t>
            </a:r>
          </a:p>
          <a:p>
            <a:r>
              <a:rPr lang="en-US" dirty="0" smtClean="0"/>
              <a:t>This is so since 52% according to the results obtained from the questionnaire, indicated this factor. Similarly, in the literature review it was mentioned that peer pressure has more influence over any other factors.</a:t>
            </a:r>
          </a:p>
          <a:p>
            <a:endParaRPr lang="en-US" dirty="0"/>
          </a:p>
        </p:txBody>
      </p:sp>
    </p:spTree>
  </p:cSld>
  <p:clrMapOvr>
    <a:masterClrMapping/>
  </p:clrMapOvr>
  <p:transition>
    <p:wheel spokes="8"/>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2060"/>
                </a:solidFill>
              </a:rPr>
              <a:t>DISCUSSION OF FINDINGS</a:t>
            </a:r>
            <a:endParaRPr lang="en-US" dirty="0">
              <a:solidFill>
                <a:srgbClr val="002060"/>
              </a:solidFill>
            </a:endParaRPr>
          </a:p>
        </p:txBody>
      </p:sp>
      <p:sp>
        <p:nvSpPr>
          <p:cNvPr id="3" name="Content Placeholder 2"/>
          <p:cNvSpPr>
            <a:spLocks noGrp="1"/>
          </p:cNvSpPr>
          <p:nvPr>
            <p:ph idx="1"/>
          </p:nvPr>
        </p:nvSpPr>
        <p:spPr/>
        <p:txBody>
          <a:bodyPr>
            <a:normAutofit/>
          </a:bodyPr>
          <a:lstStyle/>
          <a:p>
            <a:pPr>
              <a:buNone/>
            </a:pPr>
            <a:endParaRPr lang="en-US" dirty="0" smtClean="0"/>
          </a:p>
          <a:p>
            <a:r>
              <a:rPr lang="en-US" dirty="0" smtClean="0"/>
              <a:t>With reference to the second research question which enquires about whether alcohol affects a student’s academic performance. The majority of students, both alcoholics and non- alcoholics strongly agreed that alcohol does not affect a student’s academic performance. However, according to studies there was great emphasis on memory loss due to alcohol, which can lead to a student’s academic performance being affected.</a:t>
            </a:r>
          </a:p>
          <a:p>
            <a:endParaRPr lang="en-US" dirty="0"/>
          </a:p>
        </p:txBody>
      </p:sp>
    </p:spTree>
  </p:cSld>
  <p:clrMapOvr>
    <a:masterClrMapping/>
  </p:clrMapOvr>
  <p:transition>
    <p:wheel spokes="8"/>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2060"/>
                </a:solidFill>
              </a:rPr>
              <a:t>DISCUSSION OF FINDINGS</a:t>
            </a:r>
            <a:endParaRPr lang="en-US" dirty="0">
              <a:solidFill>
                <a:srgbClr val="002060"/>
              </a:solidFill>
            </a:endParaRPr>
          </a:p>
        </p:txBody>
      </p:sp>
      <p:sp>
        <p:nvSpPr>
          <p:cNvPr id="3" name="Content Placeholder 2"/>
          <p:cNvSpPr>
            <a:spLocks noGrp="1"/>
          </p:cNvSpPr>
          <p:nvPr>
            <p:ph idx="1"/>
          </p:nvPr>
        </p:nvSpPr>
        <p:spPr/>
        <p:txBody>
          <a:bodyPr/>
          <a:lstStyle/>
          <a:p>
            <a:r>
              <a:rPr lang="en-US" dirty="0" smtClean="0"/>
              <a:t>In relation to the third research question, whether alcohol affects one’s behavior and actions an over powering 88% responded ‘Yes’ while the remaining 12% said the opposite. According to previous studies similar feedbacks, which were presented in the literature review, were shown in international based studies.</a:t>
            </a:r>
          </a:p>
          <a:p>
            <a:endParaRPr lang="en-US" dirty="0"/>
          </a:p>
        </p:txBody>
      </p:sp>
    </p:spTree>
  </p:cSld>
  <p:clrMapOvr>
    <a:masterClrMapping/>
  </p:clrMapOvr>
  <p:transition>
    <p:wheel spokes="8"/>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r>
              <a:rPr lang="en-US" dirty="0" smtClean="0">
                <a:solidFill>
                  <a:srgbClr val="002060"/>
                </a:solidFill>
              </a:rPr>
              <a:t>STATEMENT OF PROBLEM</a:t>
            </a:r>
            <a:endParaRPr lang="en-US" dirty="0">
              <a:solidFill>
                <a:srgbClr val="002060"/>
              </a:solidFill>
            </a:endParaRPr>
          </a:p>
        </p:txBody>
      </p:sp>
      <p:sp>
        <p:nvSpPr>
          <p:cNvPr id="3" name="Content Placeholder 2"/>
          <p:cNvSpPr>
            <a:spLocks noGrp="1"/>
          </p:cNvSpPr>
          <p:nvPr>
            <p:ph idx="1"/>
          </p:nvPr>
        </p:nvSpPr>
        <p:spPr/>
        <p:txBody>
          <a:bodyPr/>
          <a:lstStyle/>
          <a:p>
            <a:r>
              <a:rPr lang="en-US" dirty="0" smtClean="0"/>
              <a:t>In this research project, I intend to investigate the effects of alcohol consumption among teenagers. I will focus my survey on the students of Vishnu Boys’ Hindu College but general assumptions about the whole of Trinidad will be made.</a:t>
            </a:r>
          </a:p>
          <a:p>
            <a:endParaRPr lang="en-US" dirty="0"/>
          </a:p>
        </p:txBody>
      </p:sp>
    </p:spTree>
  </p:cSld>
  <p:clrMapOvr>
    <a:masterClrMapping/>
  </p:clrMapOvr>
  <p:transition>
    <p:wheel spokes="8"/>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2060"/>
                </a:solidFill>
              </a:rPr>
              <a:t>DISCUSSION OF FINDINGS</a:t>
            </a:r>
            <a:endParaRPr lang="en-US" dirty="0">
              <a:solidFill>
                <a:srgbClr val="002060"/>
              </a:solidFill>
            </a:endParaRPr>
          </a:p>
        </p:txBody>
      </p:sp>
      <p:sp>
        <p:nvSpPr>
          <p:cNvPr id="3" name="Content Placeholder 2"/>
          <p:cNvSpPr>
            <a:spLocks noGrp="1"/>
          </p:cNvSpPr>
          <p:nvPr>
            <p:ph idx="1"/>
          </p:nvPr>
        </p:nvSpPr>
        <p:spPr/>
        <p:txBody>
          <a:bodyPr>
            <a:normAutofit/>
          </a:bodyPr>
          <a:lstStyle/>
          <a:p>
            <a:r>
              <a:rPr lang="en-US" dirty="0" smtClean="0"/>
              <a:t>The fourth research question dealt with the physical effects of alcohol on the body. In the questionnaire a large amount of students, both alcoholics and non-alcoholics indicated their awareness of the physical effects of alcohol, as can be seen in </a:t>
            </a:r>
            <a:r>
              <a:rPr lang="en-US" i="1" dirty="0" smtClean="0"/>
              <a:t>figure 5</a:t>
            </a:r>
            <a:r>
              <a:rPr lang="en-US" dirty="0" smtClean="0"/>
              <a:t>. When asked to select some of the effects the majority chose all of the above, which included muscle weakness, blurred vision and poison the liver. These were similar to those mentioned in the literature review however, there were others listed.</a:t>
            </a:r>
            <a:endParaRPr lang="en-US" dirty="0"/>
          </a:p>
        </p:txBody>
      </p:sp>
    </p:spTree>
  </p:cSld>
  <p:clrMapOvr>
    <a:masterClrMapping/>
  </p:clrMapOvr>
  <p:transition>
    <p:wheel spokes="8"/>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2060"/>
                </a:solidFill>
              </a:rPr>
              <a:t>DISCUSSION OF FINDINGS</a:t>
            </a:r>
            <a:endParaRPr lang="en-US" dirty="0">
              <a:solidFill>
                <a:srgbClr val="002060"/>
              </a:solidFill>
            </a:endParaRPr>
          </a:p>
        </p:txBody>
      </p:sp>
      <p:sp>
        <p:nvSpPr>
          <p:cNvPr id="3" name="Content Placeholder 2"/>
          <p:cNvSpPr>
            <a:spLocks noGrp="1"/>
          </p:cNvSpPr>
          <p:nvPr>
            <p:ph idx="1"/>
          </p:nvPr>
        </p:nvSpPr>
        <p:spPr/>
        <p:txBody>
          <a:bodyPr>
            <a:normAutofit lnSpcReduction="10000"/>
          </a:bodyPr>
          <a:lstStyle/>
          <a:p>
            <a:r>
              <a:rPr lang="en-US" dirty="0" smtClean="0"/>
              <a:t>Finally, referring to the last research question, some feasible solutions to reduce alcohol consumption among teenagers the following responses were obtained educating teenagers, counseling or rehab and youth groups. </a:t>
            </a:r>
          </a:p>
          <a:p>
            <a:r>
              <a:rPr lang="en-US" dirty="0" smtClean="0"/>
              <a:t>According to the studies presented in the literature review the only similar views received was counseling and education. However, their form of educating is through the AA (Alcoholics Anonymous) furthermore, it was suggested to try different solutions, as each individual is different.</a:t>
            </a:r>
            <a:endParaRPr lang="en-US" dirty="0"/>
          </a:p>
        </p:txBody>
      </p:sp>
    </p:spTree>
  </p:cSld>
  <p:clrMapOvr>
    <a:masterClrMapping/>
  </p:clrMapOvr>
  <p:transition>
    <p:wheel spokes="8"/>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100" dirty="0" smtClean="0">
                <a:solidFill>
                  <a:srgbClr val="002060"/>
                </a:solidFill>
              </a:rPr>
              <a:t>CONCLUSION</a:t>
            </a:r>
            <a:endParaRPr lang="en-US" sz="4100" dirty="0">
              <a:solidFill>
                <a:srgbClr val="002060"/>
              </a:solidFill>
            </a:endParaRPr>
          </a:p>
        </p:txBody>
      </p:sp>
      <p:sp>
        <p:nvSpPr>
          <p:cNvPr id="3" name="Content Placeholder 2"/>
          <p:cNvSpPr>
            <a:spLocks noGrp="1"/>
          </p:cNvSpPr>
          <p:nvPr>
            <p:ph idx="1"/>
          </p:nvPr>
        </p:nvSpPr>
        <p:spPr/>
        <p:txBody>
          <a:bodyPr>
            <a:normAutofit fontScale="92500"/>
          </a:bodyPr>
          <a:lstStyle/>
          <a:p>
            <a:r>
              <a:rPr lang="en-US" dirty="0" smtClean="0"/>
              <a:t>From the data gathered during this investigation, it can be concluded that alcohol among teenagers is becoming a problem in today’s society. According to the research done, the main influential factors of consuming alcohol among teenagers included peer pressure, family members and stress. </a:t>
            </a:r>
            <a:endParaRPr lang="en-US" dirty="0" smtClean="0"/>
          </a:p>
          <a:p>
            <a:r>
              <a:rPr lang="en-US" dirty="0" smtClean="0"/>
              <a:t>This </a:t>
            </a:r>
            <a:r>
              <a:rPr lang="en-US" dirty="0" smtClean="0"/>
              <a:t>investigation also proved that drinking alcohol does in fact lead to brain shrinkage, memory loss, nerve damage, obesity and many other problems. These factors therefore, suggest that a student’s academic performance, actions and behavior are affected by alcohol. </a:t>
            </a:r>
            <a:endParaRPr lang="en-US" dirty="0"/>
          </a:p>
        </p:txBody>
      </p:sp>
    </p:spTree>
  </p:cSld>
  <p:clrMapOvr>
    <a:masterClrMapping/>
  </p:clrMapOvr>
  <p:transition>
    <p:wheel spokes="8"/>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100" dirty="0" smtClean="0">
                <a:solidFill>
                  <a:srgbClr val="002060"/>
                </a:solidFill>
              </a:rPr>
              <a:t>CONCLUSION</a:t>
            </a:r>
            <a:endParaRPr lang="en-US" sz="4100" dirty="0">
              <a:solidFill>
                <a:srgbClr val="002060"/>
              </a:solidFill>
            </a:endParaRPr>
          </a:p>
        </p:txBody>
      </p:sp>
      <p:sp>
        <p:nvSpPr>
          <p:cNvPr id="3" name="Content Placeholder 2"/>
          <p:cNvSpPr>
            <a:spLocks noGrp="1"/>
          </p:cNvSpPr>
          <p:nvPr>
            <p:ph idx="1"/>
          </p:nvPr>
        </p:nvSpPr>
        <p:spPr/>
        <p:txBody>
          <a:bodyPr/>
          <a:lstStyle/>
          <a:p>
            <a:r>
              <a:rPr lang="en-US" dirty="0" smtClean="0"/>
              <a:t>Evidence found during this research indicated that alcohol is highly addictive due to the release of chemicals in the brain with the intake of alcohol and because of genetic reasons. A large quantity of alcoholics as well as non-alcoholics indicated that teenagers should join youth groups.</a:t>
            </a:r>
          </a:p>
          <a:p>
            <a:endParaRPr lang="en-US" dirty="0"/>
          </a:p>
        </p:txBody>
      </p:sp>
    </p:spTree>
  </p:cSld>
  <p:clrMapOvr>
    <a:masterClrMapping/>
  </p:clrMapOvr>
  <p:transition>
    <p:wheel spokes="8"/>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2060"/>
                </a:solidFill>
              </a:rPr>
              <a:t>LIMITATIONS</a:t>
            </a:r>
            <a:endParaRPr lang="en-US" dirty="0">
              <a:solidFill>
                <a:srgbClr val="002060"/>
              </a:solidFill>
            </a:endParaRPr>
          </a:p>
        </p:txBody>
      </p:sp>
      <p:sp>
        <p:nvSpPr>
          <p:cNvPr id="3" name="Content Placeholder 2"/>
          <p:cNvSpPr>
            <a:spLocks noGrp="1"/>
          </p:cNvSpPr>
          <p:nvPr>
            <p:ph idx="1"/>
          </p:nvPr>
        </p:nvSpPr>
        <p:spPr/>
        <p:txBody>
          <a:bodyPr>
            <a:normAutofit fontScale="92500" lnSpcReduction="10000"/>
          </a:bodyPr>
          <a:lstStyle/>
          <a:p>
            <a:r>
              <a:rPr lang="en-US" dirty="0" smtClean="0"/>
              <a:t>During this investigation, a few problems were encountered. These limitations may have led to the collection of inaccurate information. </a:t>
            </a:r>
          </a:p>
          <a:p>
            <a:pPr>
              <a:buNone/>
            </a:pPr>
            <a:r>
              <a:rPr lang="en-US" dirty="0" smtClean="0"/>
              <a:t> </a:t>
            </a:r>
          </a:p>
          <a:p>
            <a:r>
              <a:rPr lang="en-US" dirty="0" smtClean="0"/>
              <a:t>One of the main problems encountered was the collection of data by the use of questionnaires. Some respondents may have lied, misinterpreted the questions or returned it incomplete.</a:t>
            </a:r>
          </a:p>
          <a:p>
            <a:endParaRPr lang="en-US" dirty="0" smtClean="0"/>
          </a:p>
          <a:p>
            <a:r>
              <a:rPr lang="en-US" dirty="0" smtClean="0"/>
              <a:t>Another limitation was the lack of research on this topic in the Caribbean. This led to the use of internationally based research on similar topics. </a:t>
            </a:r>
          </a:p>
          <a:p>
            <a:endParaRPr lang="en-US" dirty="0"/>
          </a:p>
        </p:txBody>
      </p:sp>
    </p:spTree>
  </p:cSld>
  <p:clrMapOvr>
    <a:masterClrMapping/>
  </p:clrMapOvr>
  <p:transition>
    <p:wheel spokes="8"/>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2060"/>
                </a:solidFill>
              </a:rPr>
              <a:t>RECOMMENDATIONS</a:t>
            </a:r>
            <a:endParaRPr lang="en-US" dirty="0">
              <a:solidFill>
                <a:srgbClr val="002060"/>
              </a:solidFill>
            </a:endParaRPr>
          </a:p>
        </p:txBody>
      </p:sp>
      <p:sp>
        <p:nvSpPr>
          <p:cNvPr id="3" name="Content Placeholder 2"/>
          <p:cNvSpPr>
            <a:spLocks noGrp="1"/>
          </p:cNvSpPr>
          <p:nvPr>
            <p:ph idx="1"/>
          </p:nvPr>
        </p:nvSpPr>
        <p:spPr/>
        <p:txBody>
          <a:bodyPr>
            <a:normAutofit/>
          </a:bodyPr>
          <a:lstStyle/>
          <a:p>
            <a:r>
              <a:rPr lang="en-US" dirty="0" smtClean="0"/>
              <a:t>Although the problem of alcohol among teenagers cannot be fully rectified, it can be reduced in many ways. The following are some feasible solutions:</a:t>
            </a:r>
          </a:p>
          <a:p>
            <a:pPr>
              <a:buNone/>
            </a:pPr>
            <a:endParaRPr lang="en-US" dirty="0" smtClean="0"/>
          </a:p>
          <a:p>
            <a:pPr lvl="0"/>
            <a:r>
              <a:rPr lang="en-US" dirty="0" smtClean="0"/>
              <a:t>One of the main ways is educating youths on the dangers of consuming alcohol. This can be done by giving lectures and use of the mass media.</a:t>
            </a:r>
          </a:p>
          <a:p>
            <a:endParaRPr lang="en-US" dirty="0"/>
          </a:p>
        </p:txBody>
      </p:sp>
    </p:spTree>
  </p:cSld>
  <p:clrMapOvr>
    <a:masterClrMapping/>
  </p:clrMapOvr>
  <p:transition>
    <p:wheel spokes="8"/>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2060"/>
                </a:solidFill>
              </a:rPr>
              <a:t>RECOMMENDATIONS</a:t>
            </a:r>
            <a:endParaRPr lang="en-US" dirty="0">
              <a:solidFill>
                <a:srgbClr val="002060"/>
              </a:solidFill>
            </a:endParaRPr>
          </a:p>
        </p:txBody>
      </p:sp>
      <p:sp>
        <p:nvSpPr>
          <p:cNvPr id="3" name="Content Placeholder 2"/>
          <p:cNvSpPr>
            <a:spLocks noGrp="1"/>
          </p:cNvSpPr>
          <p:nvPr>
            <p:ph idx="1"/>
          </p:nvPr>
        </p:nvSpPr>
        <p:spPr/>
        <p:txBody>
          <a:bodyPr/>
          <a:lstStyle/>
          <a:p>
            <a:pPr lvl="0"/>
            <a:r>
              <a:rPr lang="en-US" dirty="0" smtClean="0"/>
              <a:t>Parents can play a major role in reducing this problem in many ways. Firstly, parents should see themselves as a role model therefore, they should not drink alcohol in the presence of their child. They should be alert of the individuals whom their children socialize with and speak to their children on the effects of alcohol.  </a:t>
            </a:r>
          </a:p>
          <a:p>
            <a:endParaRPr lang="en-US" dirty="0"/>
          </a:p>
        </p:txBody>
      </p:sp>
    </p:spTree>
  </p:cSld>
  <p:clrMapOvr>
    <a:masterClrMapping/>
  </p:clrMapOvr>
  <p:transition>
    <p:wheel spokes="8"/>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2060"/>
                </a:solidFill>
              </a:rPr>
              <a:t>RECOMMENDATIONS</a:t>
            </a:r>
            <a:endParaRPr lang="en-US" dirty="0">
              <a:solidFill>
                <a:srgbClr val="002060"/>
              </a:solidFill>
            </a:endParaRPr>
          </a:p>
        </p:txBody>
      </p:sp>
      <p:sp>
        <p:nvSpPr>
          <p:cNvPr id="3" name="Content Placeholder 2"/>
          <p:cNvSpPr>
            <a:spLocks noGrp="1"/>
          </p:cNvSpPr>
          <p:nvPr>
            <p:ph idx="1"/>
          </p:nvPr>
        </p:nvSpPr>
        <p:spPr/>
        <p:txBody>
          <a:bodyPr>
            <a:normAutofit fontScale="92500" lnSpcReduction="20000"/>
          </a:bodyPr>
          <a:lstStyle/>
          <a:p>
            <a:pPr lvl="0"/>
            <a:r>
              <a:rPr lang="en-US" dirty="0" smtClean="0"/>
              <a:t>Parents of teenage alcoholics should seek assistance for their children such as counseling or by enrolling them in organizations such as the AA, which was organized especially for that purpose.</a:t>
            </a:r>
          </a:p>
          <a:p>
            <a:pPr>
              <a:buNone/>
            </a:pPr>
            <a:r>
              <a:rPr lang="en-US" dirty="0" smtClean="0"/>
              <a:t> </a:t>
            </a:r>
          </a:p>
          <a:p>
            <a:pPr lvl="0"/>
            <a:r>
              <a:rPr lang="en-US" dirty="0" smtClean="0"/>
              <a:t>Consumers should show their identification before purchasing alcohol since, this will allow only persons who are eighteen years and over to purchase alcohol.  Strict laws should be enforced if anyone under age is caught consuming alcohol.</a:t>
            </a:r>
          </a:p>
          <a:p>
            <a:endParaRPr lang="en-US" dirty="0" smtClean="0"/>
          </a:p>
          <a:p>
            <a:pPr lvl="0"/>
            <a:r>
              <a:rPr lang="en-US" dirty="0" smtClean="0"/>
              <a:t>Finally, the price of alcohol should be raised as this may aid in curbing the frequent purchase of alcohol.</a:t>
            </a:r>
            <a:endParaRPr lang="en-US" dirty="0"/>
          </a:p>
        </p:txBody>
      </p:sp>
    </p:spTree>
  </p:cSld>
  <p:clrMapOvr>
    <a:masterClrMapping/>
  </p:clrMapOvr>
  <p:transition>
    <p:wheel spokes="8"/>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74638"/>
            <a:ext cx="7620000" cy="792162"/>
          </a:xfrm>
        </p:spPr>
        <p:txBody>
          <a:bodyPr>
            <a:normAutofit fontScale="90000"/>
          </a:bodyPr>
          <a:lstStyle/>
          <a:p>
            <a:r>
              <a:rPr lang="en-US" dirty="0" smtClean="0"/>
              <a:t> </a:t>
            </a:r>
            <a:r>
              <a:rPr lang="en-US" dirty="0" smtClean="0">
                <a:solidFill>
                  <a:srgbClr val="002060"/>
                </a:solidFill>
              </a:rPr>
              <a:t>BIBLIOGRAPHY</a:t>
            </a:r>
            <a:endParaRPr lang="en-US" dirty="0">
              <a:solidFill>
                <a:srgbClr val="002060"/>
              </a:solidFill>
            </a:endParaRPr>
          </a:p>
        </p:txBody>
      </p:sp>
      <p:sp>
        <p:nvSpPr>
          <p:cNvPr id="3" name="Content Placeholder 2"/>
          <p:cNvSpPr>
            <a:spLocks noGrp="1"/>
          </p:cNvSpPr>
          <p:nvPr>
            <p:ph idx="1"/>
          </p:nvPr>
        </p:nvSpPr>
        <p:spPr>
          <a:xfrm>
            <a:off x="381000" y="914400"/>
            <a:ext cx="8763000" cy="5715000"/>
          </a:xfrm>
        </p:spPr>
        <p:txBody>
          <a:bodyPr>
            <a:normAutofit fontScale="47500" lnSpcReduction="20000"/>
          </a:bodyPr>
          <a:lstStyle/>
          <a:p>
            <a:pPr>
              <a:buNone/>
            </a:pPr>
            <a:r>
              <a:rPr lang="en-US" sz="4200" b="1" dirty="0" smtClean="0">
                <a:latin typeface="Times New Roman" pitchFamily="18" charset="0"/>
              </a:rPr>
              <a:t>BOOKS:</a:t>
            </a:r>
          </a:p>
          <a:p>
            <a:r>
              <a:rPr lang="en-US" sz="3400" dirty="0" smtClean="0">
                <a:latin typeface="Times New Roman" pitchFamily="18" charset="0"/>
              </a:rPr>
              <a:t>Anne M. Fletcher. (2002). </a:t>
            </a:r>
            <a:r>
              <a:rPr lang="en-US" sz="3400" u="sng" dirty="0" smtClean="0">
                <a:latin typeface="Times New Roman" pitchFamily="18" charset="0"/>
              </a:rPr>
              <a:t>Sober for Good: New Solutions For Drinking Problems</a:t>
            </a:r>
            <a:r>
              <a:rPr lang="en-US" sz="3400" dirty="0" smtClean="0">
                <a:latin typeface="Times New Roman" pitchFamily="18" charset="0"/>
              </a:rPr>
              <a:t>. Houghton Mifflin Harcourt.</a:t>
            </a:r>
          </a:p>
          <a:p>
            <a:pPr>
              <a:buNone/>
            </a:pPr>
            <a:r>
              <a:rPr lang="en-US" sz="3400" dirty="0" smtClean="0">
                <a:latin typeface="Times New Roman" pitchFamily="18" charset="0"/>
              </a:rPr>
              <a:t> </a:t>
            </a:r>
          </a:p>
          <a:p>
            <a:r>
              <a:rPr lang="en-US" sz="3400" dirty="0" smtClean="0">
                <a:latin typeface="Times New Roman" pitchFamily="18" charset="0"/>
              </a:rPr>
              <a:t>Stephen J. </a:t>
            </a:r>
            <a:r>
              <a:rPr lang="en-US" sz="3400" dirty="0" err="1" smtClean="0">
                <a:latin typeface="Times New Roman" pitchFamily="18" charset="0"/>
              </a:rPr>
              <a:t>Gislason</a:t>
            </a:r>
            <a:r>
              <a:rPr lang="en-US" sz="3400" dirty="0" smtClean="0">
                <a:latin typeface="Times New Roman" pitchFamily="18" charset="0"/>
              </a:rPr>
              <a:t> MD. (2006). </a:t>
            </a:r>
            <a:r>
              <a:rPr lang="en-US" sz="3400" u="sng" dirty="0" smtClean="0">
                <a:latin typeface="Times New Roman" pitchFamily="18" charset="0"/>
              </a:rPr>
              <a:t>The Book Of Alcohol</a:t>
            </a:r>
            <a:r>
              <a:rPr lang="en-US" sz="3400" dirty="0" smtClean="0">
                <a:latin typeface="Times New Roman" pitchFamily="18" charset="0"/>
              </a:rPr>
              <a:t>. Environmental Research Inc.</a:t>
            </a:r>
          </a:p>
          <a:p>
            <a:pPr>
              <a:buNone/>
            </a:pPr>
            <a:r>
              <a:rPr lang="en-US" sz="3400" dirty="0" smtClean="0">
                <a:latin typeface="Times New Roman" pitchFamily="18" charset="0"/>
              </a:rPr>
              <a:t> </a:t>
            </a:r>
          </a:p>
          <a:p>
            <a:r>
              <a:rPr lang="en-US" sz="3400" dirty="0" smtClean="0">
                <a:latin typeface="Times New Roman" pitchFamily="18" charset="0"/>
              </a:rPr>
              <a:t>A.A. Members. (1976). </a:t>
            </a:r>
            <a:r>
              <a:rPr lang="en-US" sz="3400" u="sng" dirty="0" smtClean="0">
                <a:latin typeface="Times New Roman" pitchFamily="18" charset="0"/>
              </a:rPr>
              <a:t>Alcoholics Anonymous Third Edition</a:t>
            </a:r>
            <a:r>
              <a:rPr lang="en-US" sz="3400" dirty="0" smtClean="0">
                <a:latin typeface="Times New Roman" pitchFamily="18" charset="0"/>
              </a:rPr>
              <a:t>. Alcoholics Anonymous World Services, Inc.</a:t>
            </a:r>
          </a:p>
          <a:p>
            <a:pPr>
              <a:buNone/>
            </a:pPr>
            <a:r>
              <a:rPr lang="en-US" sz="3400" dirty="0" smtClean="0">
                <a:latin typeface="Times New Roman" pitchFamily="18" charset="0"/>
              </a:rPr>
              <a:t> </a:t>
            </a:r>
          </a:p>
          <a:p>
            <a:pPr>
              <a:buNone/>
            </a:pPr>
            <a:endParaRPr lang="en-US" sz="3400" dirty="0" smtClean="0">
              <a:latin typeface="Times New Roman" pitchFamily="18" charset="0"/>
            </a:endParaRPr>
          </a:p>
          <a:p>
            <a:endParaRPr lang="en-US" sz="3400" dirty="0" smtClean="0">
              <a:latin typeface="Times New Roman" pitchFamily="18" charset="0"/>
            </a:endParaRPr>
          </a:p>
          <a:p>
            <a:pPr>
              <a:buNone/>
            </a:pPr>
            <a:r>
              <a:rPr lang="en-US" sz="4200" b="1" dirty="0" smtClean="0">
                <a:latin typeface="Times New Roman" pitchFamily="18" charset="0"/>
              </a:rPr>
              <a:t>NEWSPAPER ARTICLES:</a:t>
            </a:r>
          </a:p>
          <a:p>
            <a:r>
              <a:rPr lang="en-US" sz="3400" dirty="0" smtClean="0">
                <a:latin typeface="Times New Roman" pitchFamily="18" charset="0"/>
              </a:rPr>
              <a:t>Lifestyle makes a difference with memory loss. (2008, December 1). </a:t>
            </a:r>
            <a:r>
              <a:rPr lang="en-US" sz="3400" u="sng" dirty="0" smtClean="0">
                <a:latin typeface="Times New Roman" pitchFamily="18" charset="0"/>
              </a:rPr>
              <a:t>Trinidad Express</a:t>
            </a:r>
            <a:r>
              <a:rPr lang="en-US" sz="3400" dirty="0" smtClean="0">
                <a:latin typeface="Times New Roman" pitchFamily="18" charset="0"/>
              </a:rPr>
              <a:t> p.23</a:t>
            </a:r>
          </a:p>
          <a:p>
            <a:pPr>
              <a:buNone/>
            </a:pPr>
            <a:r>
              <a:rPr lang="en-US" sz="3400" dirty="0" smtClean="0">
                <a:latin typeface="Times New Roman" pitchFamily="18" charset="0"/>
              </a:rPr>
              <a:t> </a:t>
            </a:r>
          </a:p>
          <a:p>
            <a:r>
              <a:rPr lang="en-US" sz="3400" dirty="0" smtClean="0">
                <a:latin typeface="Times New Roman" pitchFamily="18" charset="0"/>
              </a:rPr>
              <a:t>Dealing with alcoholism. (2008, December 8). </a:t>
            </a:r>
            <a:r>
              <a:rPr lang="en-US" sz="3400" u="sng" dirty="0" smtClean="0">
                <a:latin typeface="Times New Roman" pitchFamily="18" charset="0"/>
              </a:rPr>
              <a:t>Trinidad Guardian</a:t>
            </a:r>
            <a:r>
              <a:rPr lang="en-US" sz="3400" dirty="0" smtClean="0">
                <a:latin typeface="Times New Roman" pitchFamily="18" charset="0"/>
              </a:rPr>
              <a:t> p.B1</a:t>
            </a:r>
          </a:p>
          <a:p>
            <a:pPr>
              <a:buNone/>
            </a:pPr>
            <a:r>
              <a:rPr lang="en-US" sz="3400" dirty="0" smtClean="0">
                <a:latin typeface="Times New Roman" pitchFamily="18" charset="0"/>
              </a:rPr>
              <a:t> </a:t>
            </a:r>
          </a:p>
          <a:p>
            <a:endParaRPr lang="en-US" sz="2200" dirty="0" smtClean="0">
              <a:latin typeface="Times New Roman" pitchFamily="18" charset="0"/>
            </a:endParaRPr>
          </a:p>
          <a:p>
            <a:pPr>
              <a:buNone/>
            </a:pPr>
            <a:r>
              <a:rPr lang="en-US" sz="2200" dirty="0" smtClean="0">
                <a:latin typeface="Times New Roman" pitchFamily="18" charset="0"/>
              </a:rPr>
              <a:t> </a:t>
            </a:r>
          </a:p>
          <a:p>
            <a:pPr>
              <a:buNone/>
            </a:pPr>
            <a:r>
              <a:rPr lang="en-US" sz="2200" dirty="0" smtClean="0">
                <a:latin typeface="Times New Roman" pitchFamily="18" charset="0"/>
              </a:rPr>
              <a:t> </a:t>
            </a:r>
          </a:p>
          <a:p>
            <a:pPr>
              <a:buNone/>
            </a:pPr>
            <a:r>
              <a:rPr lang="en-US" sz="2200" dirty="0" smtClean="0">
                <a:latin typeface="Times New Roman" pitchFamily="18" charset="0"/>
              </a:rPr>
              <a:t> </a:t>
            </a:r>
          </a:p>
          <a:p>
            <a:pPr>
              <a:buNone/>
            </a:pPr>
            <a:r>
              <a:rPr lang="en-US" dirty="0" smtClean="0"/>
              <a:t> </a:t>
            </a:r>
          </a:p>
          <a:p>
            <a:endParaRPr lang="en-US" dirty="0"/>
          </a:p>
        </p:txBody>
      </p:sp>
    </p:spTree>
  </p:cSld>
  <p:clrMapOvr>
    <a:masterClrMapping/>
  </p:clrMapOvr>
  <p:transition>
    <p:wheel spokes="8"/>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2060"/>
                </a:solidFill>
              </a:rPr>
              <a:t>BIBLIOGRAPHY</a:t>
            </a:r>
            <a:endParaRPr lang="en-US" dirty="0">
              <a:solidFill>
                <a:srgbClr val="002060"/>
              </a:solidFill>
            </a:endParaRPr>
          </a:p>
        </p:txBody>
      </p:sp>
      <p:sp>
        <p:nvSpPr>
          <p:cNvPr id="3" name="Content Placeholder 2"/>
          <p:cNvSpPr>
            <a:spLocks noGrp="1"/>
          </p:cNvSpPr>
          <p:nvPr>
            <p:ph idx="1"/>
          </p:nvPr>
        </p:nvSpPr>
        <p:spPr/>
        <p:txBody>
          <a:bodyPr/>
          <a:lstStyle/>
          <a:p>
            <a:pPr>
              <a:buNone/>
            </a:pPr>
            <a:r>
              <a:rPr lang="en-US" b="1" dirty="0" smtClean="0"/>
              <a:t>INTERNET SOURCES:</a:t>
            </a:r>
            <a:endParaRPr lang="en-US" dirty="0" smtClean="0"/>
          </a:p>
          <a:p>
            <a:r>
              <a:rPr lang="en-US" dirty="0" smtClean="0"/>
              <a:t>Dan </a:t>
            </a:r>
            <a:r>
              <a:rPr lang="en-US" dirty="0" err="1" smtClean="0"/>
              <a:t>Brizel</a:t>
            </a:r>
            <a:r>
              <a:rPr lang="en-US" dirty="0" smtClean="0"/>
              <a:t>. (2007). </a:t>
            </a:r>
            <a:r>
              <a:rPr lang="en-US" u="sng" dirty="0" smtClean="0"/>
              <a:t>Teens and Alcohol : In Bad Company.</a:t>
            </a:r>
            <a:endParaRPr lang="en-US" dirty="0" smtClean="0"/>
          </a:p>
          <a:p>
            <a:r>
              <a:rPr lang="en-US" u="sng" dirty="0" smtClean="0">
                <a:hlinkClick r:id="rId2"/>
              </a:rPr>
              <a:t>http://news.bbc.co.uk/2/hi/health/3537387.stm</a:t>
            </a:r>
            <a:endParaRPr lang="en-US" dirty="0" smtClean="0"/>
          </a:p>
          <a:p>
            <a:pPr>
              <a:buNone/>
            </a:pPr>
            <a:r>
              <a:rPr lang="en-US" dirty="0" smtClean="0"/>
              <a:t> </a:t>
            </a:r>
          </a:p>
          <a:p>
            <a:r>
              <a:rPr lang="en-US" u="sng" dirty="0" smtClean="0">
                <a:hlinkClick r:id="rId3"/>
              </a:rPr>
              <a:t>http://www.rimhighschoolhealth.com/files/Chapter_22_Alcohol.doc</a:t>
            </a:r>
            <a:endParaRPr lang="en-US" dirty="0" smtClean="0"/>
          </a:p>
          <a:p>
            <a:pPr>
              <a:buNone/>
            </a:pPr>
            <a:r>
              <a:rPr lang="en-US" dirty="0" smtClean="0"/>
              <a:t> </a:t>
            </a:r>
          </a:p>
        </p:txBody>
      </p:sp>
    </p:spTree>
  </p:cSld>
  <p:clrMapOvr>
    <a:masterClrMapping/>
  </p:clrMapOvr>
  <p:transition>
    <p:wheel spokes="8"/>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2060"/>
                </a:solidFill>
              </a:rPr>
              <a:t>RESEARCH QUESTIONS</a:t>
            </a:r>
            <a:endParaRPr lang="en-US" dirty="0">
              <a:solidFill>
                <a:srgbClr val="002060"/>
              </a:solidFill>
            </a:endParaRPr>
          </a:p>
        </p:txBody>
      </p:sp>
      <p:sp>
        <p:nvSpPr>
          <p:cNvPr id="3" name="Content Placeholder 2"/>
          <p:cNvSpPr>
            <a:spLocks noGrp="1"/>
          </p:cNvSpPr>
          <p:nvPr>
            <p:ph idx="1"/>
          </p:nvPr>
        </p:nvSpPr>
        <p:spPr>
          <a:xfrm>
            <a:off x="457200" y="1600200"/>
            <a:ext cx="8077200" cy="4495800"/>
          </a:xfrm>
        </p:spPr>
        <p:txBody>
          <a:bodyPr>
            <a:normAutofit/>
          </a:bodyPr>
          <a:lstStyle/>
          <a:p>
            <a:pPr lvl="0"/>
            <a:r>
              <a:rPr lang="en-US" dirty="0" smtClean="0"/>
              <a:t>What are the factors influencing teenagers to consume alcohol?</a:t>
            </a:r>
          </a:p>
          <a:p>
            <a:pPr lvl="0"/>
            <a:r>
              <a:rPr lang="en-US" dirty="0" smtClean="0"/>
              <a:t>How does alcohol consumption affect an individual’s academic performance?</a:t>
            </a:r>
          </a:p>
          <a:p>
            <a:pPr lvl="0"/>
            <a:r>
              <a:rPr lang="en-US" dirty="0" smtClean="0"/>
              <a:t>How does alcohol consumption affect one’s </a:t>
            </a:r>
            <a:r>
              <a:rPr lang="en-US" dirty="0" err="1" smtClean="0"/>
              <a:t>behaviour</a:t>
            </a:r>
            <a:r>
              <a:rPr lang="en-US" dirty="0" smtClean="0"/>
              <a:t> and actions?</a:t>
            </a:r>
          </a:p>
          <a:p>
            <a:pPr lvl="0"/>
            <a:r>
              <a:rPr lang="en-US" dirty="0" smtClean="0"/>
              <a:t>What are the physical effects of alcohol intake on an individual?</a:t>
            </a:r>
          </a:p>
          <a:p>
            <a:pPr lvl="0"/>
            <a:r>
              <a:rPr lang="en-US" dirty="0" smtClean="0"/>
              <a:t>What feasible solutions can be applied to reduce the problem?</a:t>
            </a:r>
            <a:endParaRPr lang="en-US" dirty="0"/>
          </a:p>
        </p:txBody>
      </p:sp>
    </p:spTree>
  </p:cSld>
  <p:clrMapOvr>
    <a:masterClrMapping/>
  </p:clrMapOvr>
  <p:transition>
    <p:wheel spokes="8"/>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21362"/>
          </a:xfrm>
        </p:spPr>
        <p:txBody>
          <a:bodyPr>
            <a:normAutofit/>
          </a:bodyPr>
          <a:lstStyle/>
          <a:p>
            <a:r>
              <a:rPr lang="en-US" sz="4400" dirty="0" smtClean="0">
                <a:solidFill>
                  <a:srgbClr val="002060"/>
                </a:solidFill>
              </a:rPr>
              <a:t>APPENDICES</a:t>
            </a:r>
            <a:endParaRPr lang="en-US" sz="4400" dirty="0">
              <a:solidFill>
                <a:srgbClr val="002060"/>
              </a:solidFill>
            </a:endParaRPr>
          </a:p>
        </p:txBody>
      </p:sp>
      <p:sp>
        <p:nvSpPr>
          <p:cNvPr id="3" name="Content Placeholder 2"/>
          <p:cNvSpPr>
            <a:spLocks noGrp="1"/>
          </p:cNvSpPr>
          <p:nvPr>
            <p:ph idx="1"/>
          </p:nvPr>
        </p:nvSpPr>
        <p:spPr>
          <a:xfrm flipH="1">
            <a:off x="9525000" y="6172200"/>
            <a:ext cx="76200" cy="137160"/>
          </a:xfrm>
        </p:spPr>
        <p:txBody>
          <a:bodyPr>
            <a:normAutofit fontScale="25000" lnSpcReduction="20000"/>
          </a:bodyPr>
          <a:lstStyle/>
          <a:p>
            <a:pPr>
              <a:buNone/>
            </a:pPr>
            <a:endParaRPr lang="en-US" dirty="0"/>
          </a:p>
        </p:txBody>
      </p:sp>
    </p:spTree>
  </p:cSld>
  <p:clrMapOvr>
    <a:masterClrMapping/>
  </p:clrMapOvr>
  <p:transition>
    <p:wheel spokes="8"/>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2060"/>
                </a:solidFill>
              </a:rPr>
              <a:t>QUESTIONNAIRE</a:t>
            </a:r>
            <a:endParaRPr lang="en-US" dirty="0">
              <a:solidFill>
                <a:srgbClr val="002060"/>
              </a:solidFill>
            </a:endParaRPr>
          </a:p>
        </p:txBody>
      </p:sp>
      <p:sp>
        <p:nvSpPr>
          <p:cNvPr id="3" name="Content Placeholder 2"/>
          <p:cNvSpPr>
            <a:spLocks noGrp="1"/>
          </p:cNvSpPr>
          <p:nvPr>
            <p:ph idx="1"/>
          </p:nvPr>
        </p:nvSpPr>
        <p:spPr/>
        <p:txBody>
          <a:bodyPr>
            <a:normAutofit fontScale="85000" lnSpcReduction="10000"/>
          </a:bodyPr>
          <a:lstStyle/>
          <a:p>
            <a:pPr>
              <a:buNone/>
            </a:pPr>
            <a:r>
              <a:rPr lang="en-US" dirty="0" smtClean="0"/>
              <a:t>Dear Fellow Students,</a:t>
            </a:r>
          </a:p>
          <a:p>
            <a:pPr>
              <a:buNone/>
            </a:pPr>
            <a:r>
              <a:rPr lang="en-US" dirty="0" smtClean="0"/>
              <a:t>                                   In order to effectively complete my Caribbean Studies Internal Assessment that is based on the consumption of alcohol amongst teenagers, I am required to conduct a survey. Therefore, I would kindly appreciate your assistance in completing this questionnaire by writing your response on the blank spaces provided or in other instances by placing a tick in the given boxes. </a:t>
            </a:r>
          </a:p>
          <a:p>
            <a:pPr>
              <a:buNone/>
            </a:pPr>
            <a:r>
              <a:rPr lang="en-US" dirty="0" smtClean="0"/>
              <a:t>                                  This survey is confidential and therefore, your name or any other personal information is not required.  Thank you for your cooperation.				        </a:t>
            </a:r>
          </a:p>
          <a:p>
            <a:pPr>
              <a:buNone/>
            </a:pPr>
            <a:r>
              <a:rPr lang="en-US" dirty="0" smtClean="0"/>
              <a:t>	                     	</a:t>
            </a:r>
            <a:r>
              <a:rPr lang="en-US" dirty="0" smtClean="0"/>
              <a:t>                                                                                                   </a:t>
            </a:r>
            <a:r>
              <a:rPr lang="en-US" dirty="0" smtClean="0"/>
              <a:t>NEELA MOHAN</a:t>
            </a:r>
          </a:p>
          <a:p>
            <a:endParaRPr lang="en-US" dirty="0"/>
          </a:p>
        </p:txBody>
      </p:sp>
    </p:spTree>
  </p:cSld>
  <p:clrMapOvr>
    <a:masterClrMapping/>
  </p:clrMapOvr>
  <p:transition>
    <p:wheel spokes="8"/>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2060"/>
                </a:solidFill>
              </a:rPr>
              <a:t>QUESTIONNAIRE</a:t>
            </a:r>
            <a:endParaRPr lang="en-US" dirty="0">
              <a:solidFill>
                <a:srgbClr val="002060"/>
              </a:solidFill>
            </a:endParaRPr>
          </a:p>
        </p:txBody>
      </p:sp>
      <p:sp>
        <p:nvSpPr>
          <p:cNvPr id="3" name="Content Placeholder 2"/>
          <p:cNvSpPr>
            <a:spLocks noGrp="1"/>
          </p:cNvSpPr>
          <p:nvPr>
            <p:ph idx="1"/>
          </p:nvPr>
        </p:nvSpPr>
        <p:spPr/>
        <p:txBody>
          <a:bodyPr>
            <a:normAutofit fontScale="25000" lnSpcReduction="20000"/>
          </a:bodyPr>
          <a:lstStyle/>
          <a:p>
            <a:pPr>
              <a:buNone/>
            </a:pPr>
            <a:r>
              <a:rPr lang="en-US" sz="5500" dirty="0" smtClean="0"/>
              <a:t>1. Age</a:t>
            </a:r>
            <a:r>
              <a:rPr lang="en-US" sz="5500" dirty="0" smtClean="0"/>
              <a:t>:</a:t>
            </a:r>
          </a:p>
          <a:p>
            <a:pPr>
              <a:buNone/>
            </a:pPr>
            <a:r>
              <a:rPr lang="en-US" sz="5500" dirty="0" smtClean="0"/>
              <a:t>    13-15      16-19  </a:t>
            </a:r>
          </a:p>
          <a:p>
            <a:pPr>
              <a:buNone/>
            </a:pPr>
            <a:r>
              <a:rPr lang="en-US" sz="5500" dirty="0" smtClean="0"/>
              <a:t> </a:t>
            </a:r>
          </a:p>
          <a:p>
            <a:pPr>
              <a:buNone/>
            </a:pPr>
            <a:r>
              <a:rPr lang="en-US" sz="5500" dirty="0" smtClean="0"/>
              <a:t>                                                                                                      </a:t>
            </a:r>
          </a:p>
          <a:p>
            <a:pPr>
              <a:buNone/>
            </a:pPr>
            <a:r>
              <a:rPr lang="en-US" sz="5500" dirty="0" smtClean="0"/>
              <a:t>2. Do you consume alcohol?                                                                                        </a:t>
            </a:r>
          </a:p>
          <a:p>
            <a:pPr>
              <a:buNone/>
            </a:pPr>
            <a:r>
              <a:rPr lang="en-US" sz="5500" dirty="0" smtClean="0"/>
              <a:t>Yes ⁯	 No ⁯</a:t>
            </a:r>
          </a:p>
          <a:p>
            <a:pPr>
              <a:buNone/>
            </a:pPr>
            <a:r>
              <a:rPr lang="en-US" sz="5500" dirty="0" smtClean="0"/>
              <a:t> </a:t>
            </a:r>
          </a:p>
          <a:p>
            <a:pPr>
              <a:buNone/>
            </a:pPr>
            <a:r>
              <a:rPr lang="en-US" sz="5500" dirty="0" smtClean="0"/>
              <a:t>3. If ‘Yes’ to question 2, how often do you consume alcohol?</a:t>
            </a:r>
          </a:p>
          <a:p>
            <a:pPr>
              <a:buNone/>
            </a:pPr>
            <a:r>
              <a:rPr lang="en-US" sz="5500" dirty="0" smtClean="0"/>
              <a:t>   ⁯    Everyday</a:t>
            </a:r>
          </a:p>
          <a:p>
            <a:pPr>
              <a:buNone/>
            </a:pPr>
            <a:r>
              <a:rPr lang="en-US" sz="5500" dirty="0" smtClean="0"/>
              <a:t>   ⁯    Weekly</a:t>
            </a:r>
          </a:p>
          <a:p>
            <a:pPr>
              <a:buNone/>
            </a:pPr>
            <a:r>
              <a:rPr lang="en-US" sz="5500" dirty="0" smtClean="0"/>
              <a:t>   ⁯   Occasionally</a:t>
            </a:r>
          </a:p>
          <a:p>
            <a:pPr>
              <a:buNone/>
            </a:pPr>
            <a:r>
              <a:rPr lang="en-US" sz="5500" dirty="0" smtClean="0"/>
              <a:t> </a:t>
            </a:r>
          </a:p>
          <a:p>
            <a:pPr>
              <a:buNone/>
            </a:pPr>
            <a:r>
              <a:rPr lang="en-US" sz="5500" dirty="0" smtClean="0"/>
              <a:t> </a:t>
            </a:r>
          </a:p>
          <a:p>
            <a:pPr>
              <a:buNone/>
            </a:pPr>
            <a:r>
              <a:rPr lang="en-US" sz="5500" dirty="0" smtClean="0"/>
              <a:t> </a:t>
            </a:r>
          </a:p>
          <a:p>
            <a:pPr>
              <a:buNone/>
            </a:pPr>
            <a:r>
              <a:rPr lang="en-US" sz="5500" dirty="0" smtClean="0"/>
              <a:t>4. If ‘Yes’ to question 2, what factors influenced you to consume alcohol?</a:t>
            </a:r>
          </a:p>
          <a:p>
            <a:pPr>
              <a:buNone/>
            </a:pPr>
            <a:r>
              <a:rPr lang="en-US" sz="5500" dirty="0" smtClean="0"/>
              <a:t>⁯   Peer pressure </a:t>
            </a:r>
          </a:p>
          <a:p>
            <a:pPr>
              <a:buNone/>
            </a:pPr>
            <a:r>
              <a:rPr lang="en-US" sz="5500" dirty="0" smtClean="0"/>
              <a:t>⁯   Family members </a:t>
            </a:r>
          </a:p>
          <a:p>
            <a:pPr>
              <a:buNone/>
            </a:pPr>
            <a:r>
              <a:rPr lang="en-US" sz="5500" dirty="0" smtClean="0"/>
              <a:t>⁯   Stress</a:t>
            </a:r>
          </a:p>
          <a:p>
            <a:pPr>
              <a:buNone/>
            </a:pPr>
            <a:r>
              <a:rPr lang="en-US" sz="5500" dirty="0" smtClean="0"/>
              <a:t>⁯   Depression</a:t>
            </a:r>
          </a:p>
          <a:p>
            <a:pPr>
              <a:buNone/>
            </a:pPr>
            <a:r>
              <a:rPr lang="en-US" sz="5500" dirty="0" smtClean="0"/>
              <a:t>⁯   Media messages</a:t>
            </a:r>
          </a:p>
          <a:p>
            <a:pPr>
              <a:buNone/>
            </a:pPr>
            <a:r>
              <a:rPr lang="en-US" sz="5500" dirty="0" smtClean="0"/>
              <a:t> </a:t>
            </a:r>
          </a:p>
          <a:p>
            <a:endParaRPr lang="en-US" dirty="0"/>
          </a:p>
        </p:txBody>
      </p:sp>
    </p:spTree>
  </p:cSld>
  <p:clrMapOvr>
    <a:masterClrMapping/>
  </p:clrMapOvr>
  <p:transition>
    <p:wheel spokes="8"/>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2060"/>
                </a:solidFill>
              </a:rPr>
              <a:t>QUESTIONNAIRE</a:t>
            </a:r>
            <a:endParaRPr lang="en-US" dirty="0">
              <a:solidFill>
                <a:srgbClr val="002060"/>
              </a:solidFill>
            </a:endParaRPr>
          </a:p>
        </p:txBody>
      </p:sp>
      <p:sp>
        <p:nvSpPr>
          <p:cNvPr id="3" name="Content Placeholder 2"/>
          <p:cNvSpPr>
            <a:spLocks noGrp="1"/>
          </p:cNvSpPr>
          <p:nvPr>
            <p:ph idx="1"/>
          </p:nvPr>
        </p:nvSpPr>
        <p:spPr/>
        <p:txBody>
          <a:bodyPr>
            <a:normAutofit fontScale="77500" lnSpcReduction="20000"/>
          </a:bodyPr>
          <a:lstStyle/>
          <a:p>
            <a:pPr>
              <a:buNone/>
            </a:pPr>
            <a:r>
              <a:rPr lang="en-US" sz="3100" dirty="0" smtClean="0"/>
              <a:t>5.Have </a:t>
            </a:r>
            <a:r>
              <a:rPr lang="en-US" sz="3100" dirty="0" smtClean="0"/>
              <a:t>you ever tried or considered quitting alcohol?</a:t>
            </a:r>
          </a:p>
          <a:p>
            <a:pPr>
              <a:buNone/>
            </a:pPr>
            <a:r>
              <a:rPr lang="en-US" sz="3100" dirty="0" smtClean="0"/>
              <a:t>Yes  ⁯ </a:t>
            </a:r>
            <a:r>
              <a:rPr lang="en-US" sz="3100" dirty="0" smtClean="0"/>
              <a:t>	 No ⁯</a:t>
            </a:r>
          </a:p>
          <a:p>
            <a:pPr>
              <a:buNone/>
            </a:pPr>
            <a:r>
              <a:rPr lang="en-US" sz="3100" dirty="0" smtClean="0"/>
              <a:t> </a:t>
            </a:r>
          </a:p>
          <a:p>
            <a:pPr>
              <a:buNone/>
            </a:pPr>
            <a:r>
              <a:rPr lang="en-US" sz="3100" dirty="0" smtClean="0"/>
              <a:t>6. What method/s have you used? </a:t>
            </a:r>
          </a:p>
          <a:p>
            <a:pPr>
              <a:buNone/>
            </a:pPr>
            <a:r>
              <a:rPr lang="en-US" sz="3100" dirty="0" smtClean="0"/>
              <a:t>_________________________________________________________________________________________________________________________________________________________________________________________________________________</a:t>
            </a:r>
            <a:r>
              <a:rPr lang="en-US" dirty="0" smtClean="0"/>
              <a:t>______</a:t>
            </a:r>
            <a:endParaRPr lang="en-US" dirty="0" smtClean="0"/>
          </a:p>
          <a:p>
            <a:pPr>
              <a:buNone/>
            </a:pPr>
            <a:r>
              <a:rPr lang="en-US" dirty="0" smtClean="0"/>
              <a:t> </a:t>
            </a:r>
          </a:p>
          <a:p>
            <a:pPr>
              <a:buNone/>
            </a:pPr>
            <a:r>
              <a:rPr lang="en-US" sz="3100" dirty="0" smtClean="0"/>
              <a:t>7. Are you aware of the ways in which alcohol affects a person physically? </a:t>
            </a:r>
          </a:p>
          <a:p>
            <a:pPr>
              <a:buNone/>
            </a:pPr>
            <a:r>
              <a:rPr lang="en-US" dirty="0" smtClean="0"/>
              <a:t>Yes ⁯	No ⁯</a:t>
            </a:r>
            <a:endParaRPr lang="en-US" dirty="0"/>
          </a:p>
        </p:txBody>
      </p:sp>
    </p:spTree>
  </p:cSld>
  <p:clrMapOvr>
    <a:masterClrMapping/>
  </p:clrMapOvr>
  <p:transition>
    <p:wheel spokes="8"/>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2060"/>
                </a:solidFill>
              </a:rPr>
              <a:t>QUESTIONNAIRE</a:t>
            </a:r>
            <a:endParaRPr lang="en-US" dirty="0">
              <a:solidFill>
                <a:srgbClr val="002060"/>
              </a:solidFill>
            </a:endParaRPr>
          </a:p>
        </p:txBody>
      </p:sp>
      <p:sp>
        <p:nvSpPr>
          <p:cNvPr id="3" name="Content Placeholder 2"/>
          <p:cNvSpPr>
            <a:spLocks noGrp="1"/>
          </p:cNvSpPr>
          <p:nvPr>
            <p:ph idx="1"/>
          </p:nvPr>
        </p:nvSpPr>
        <p:spPr/>
        <p:txBody>
          <a:bodyPr>
            <a:normAutofit fontScale="55000" lnSpcReduction="20000"/>
          </a:bodyPr>
          <a:lstStyle/>
          <a:p>
            <a:pPr>
              <a:buNone/>
            </a:pPr>
            <a:r>
              <a:rPr lang="en-US" dirty="0" smtClean="0"/>
              <a:t>8</a:t>
            </a:r>
            <a:r>
              <a:rPr lang="en-US" sz="3400" dirty="0" smtClean="0"/>
              <a:t>. If </a:t>
            </a:r>
            <a:r>
              <a:rPr lang="en-US" sz="3400" dirty="0" smtClean="0"/>
              <a:t>‘Yes’ to question 7, in what way do you think alcohol affects the body? </a:t>
            </a:r>
          </a:p>
          <a:p>
            <a:pPr>
              <a:buNone/>
            </a:pPr>
            <a:r>
              <a:rPr lang="en-US" sz="3400" dirty="0" smtClean="0"/>
              <a:t>    Poisons the liver        Blurred vision       Muscle weakness  </a:t>
            </a:r>
          </a:p>
          <a:p>
            <a:pPr>
              <a:buNone/>
            </a:pPr>
            <a:r>
              <a:rPr lang="en-US" sz="3400" dirty="0" smtClean="0"/>
              <a:t>    all of the above          None</a:t>
            </a:r>
          </a:p>
          <a:p>
            <a:pPr>
              <a:buNone/>
            </a:pPr>
            <a:r>
              <a:rPr lang="en-US" sz="3400" dirty="0" smtClean="0"/>
              <a:t> </a:t>
            </a:r>
          </a:p>
          <a:p>
            <a:pPr>
              <a:buNone/>
            </a:pPr>
            <a:r>
              <a:rPr lang="en-US" sz="3400" dirty="0" smtClean="0"/>
              <a:t> </a:t>
            </a:r>
          </a:p>
          <a:p>
            <a:pPr>
              <a:buNone/>
            </a:pPr>
            <a:r>
              <a:rPr lang="en-US" sz="3400" dirty="0" smtClean="0"/>
              <a:t>9. Do you think that alcohol affects a student’s academic performance?</a:t>
            </a:r>
          </a:p>
          <a:p>
            <a:pPr>
              <a:buNone/>
            </a:pPr>
            <a:r>
              <a:rPr lang="en-US" sz="3400" dirty="0" smtClean="0"/>
              <a:t>       Yes ⁯             No ⁯</a:t>
            </a:r>
          </a:p>
          <a:p>
            <a:pPr>
              <a:buNone/>
            </a:pPr>
            <a:r>
              <a:rPr lang="en-US" sz="3400" dirty="0" smtClean="0"/>
              <a:t> </a:t>
            </a:r>
          </a:p>
          <a:p>
            <a:pPr>
              <a:buNone/>
            </a:pPr>
            <a:r>
              <a:rPr lang="en-US" sz="3400" dirty="0" smtClean="0"/>
              <a:t>10. If ‘Yes’ to question 9, state how. </a:t>
            </a:r>
          </a:p>
          <a:p>
            <a:pPr>
              <a:buNone/>
            </a:pPr>
            <a:r>
              <a:rPr lang="en-US" sz="3400" dirty="0" smtClean="0"/>
              <a:t>________________________________________________________________________________________________________________________________________________</a:t>
            </a:r>
          </a:p>
          <a:p>
            <a:pPr>
              <a:buNone/>
            </a:pPr>
            <a:r>
              <a:rPr lang="en-US" sz="3400" dirty="0" smtClean="0"/>
              <a:t> </a:t>
            </a:r>
          </a:p>
          <a:p>
            <a:endParaRPr lang="en-US" dirty="0"/>
          </a:p>
        </p:txBody>
      </p:sp>
    </p:spTree>
  </p:cSld>
  <p:clrMapOvr>
    <a:masterClrMapping/>
  </p:clrMapOvr>
  <p:transition>
    <p:wheel spokes="8"/>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2060"/>
                </a:solidFill>
              </a:rPr>
              <a:t>QUESTIONNAIRE</a:t>
            </a:r>
            <a:endParaRPr lang="en-US" dirty="0">
              <a:solidFill>
                <a:srgbClr val="002060"/>
              </a:solidFill>
            </a:endParaRPr>
          </a:p>
        </p:txBody>
      </p:sp>
      <p:sp>
        <p:nvSpPr>
          <p:cNvPr id="3" name="Content Placeholder 2"/>
          <p:cNvSpPr>
            <a:spLocks noGrp="1"/>
          </p:cNvSpPr>
          <p:nvPr>
            <p:ph idx="1"/>
          </p:nvPr>
        </p:nvSpPr>
        <p:spPr/>
        <p:txBody>
          <a:bodyPr>
            <a:normAutofit fontScale="55000" lnSpcReduction="20000"/>
          </a:bodyPr>
          <a:lstStyle/>
          <a:p>
            <a:pPr>
              <a:buNone/>
            </a:pPr>
            <a:r>
              <a:rPr lang="en-US" dirty="0" smtClean="0"/>
              <a:t>11. </a:t>
            </a:r>
            <a:r>
              <a:rPr lang="en-US" sz="3700" dirty="0" smtClean="0"/>
              <a:t>Do </a:t>
            </a:r>
            <a:r>
              <a:rPr lang="en-US" sz="3700" dirty="0" smtClean="0"/>
              <a:t>you think that alcohol influences ones actions and </a:t>
            </a:r>
            <a:r>
              <a:rPr lang="en-US" sz="3700" dirty="0" err="1" smtClean="0"/>
              <a:t>behaviour</a:t>
            </a:r>
            <a:r>
              <a:rPr lang="en-US" sz="3700" dirty="0" smtClean="0"/>
              <a:t>?</a:t>
            </a:r>
          </a:p>
          <a:p>
            <a:pPr>
              <a:buNone/>
            </a:pPr>
            <a:r>
              <a:rPr lang="en-US" sz="3700" dirty="0" smtClean="0"/>
              <a:t>       Yes  ⁯           No ⁯</a:t>
            </a:r>
          </a:p>
          <a:p>
            <a:pPr>
              <a:buNone/>
            </a:pPr>
            <a:r>
              <a:rPr lang="en-US" sz="3700" dirty="0" smtClean="0"/>
              <a:t> </a:t>
            </a:r>
          </a:p>
          <a:p>
            <a:pPr>
              <a:buNone/>
            </a:pPr>
            <a:r>
              <a:rPr lang="en-US" sz="3700" dirty="0" smtClean="0"/>
              <a:t>12. If ‘yes’ to question 11, state how.</a:t>
            </a:r>
          </a:p>
          <a:p>
            <a:pPr>
              <a:buNone/>
            </a:pPr>
            <a:r>
              <a:rPr lang="en-US" sz="3700" dirty="0" smtClean="0"/>
              <a:t>________________________________________________________________________________________________________________________________________________</a:t>
            </a:r>
          </a:p>
          <a:p>
            <a:pPr>
              <a:buNone/>
            </a:pPr>
            <a:r>
              <a:rPr lang="en-US" sz="3700" dirty="0" smtClean="0"/>
              <a:t> </a:t>
            </a:r>
          </a:p>
          <a:p>
            <a:pPr>
              <a:buNone/>
            </a:pPr>
            <a:r>
              <a:rPr lang="en-US" sz="3700" dirty="0" smtClean="0"/>
              <a:t>13. What possible solutions would you suggest to reduce the consumption of alcohol among teenagers?</a:t>
            </a:r>
          </a:p>
          <a:p>
            <a:pPr>
              <a:buNone/>
            </a:pPr>
            <a:r>
              <a:rPr lang="en-US" sz="3700" dirty="0" smtClean="0"/>
              <a:t>________________________________________________________________________________________________________________________________________________________________________________________________________________________</a:t>
            </a:r>
          </a:p>
          <a:p>
            <a:pPr>
              <a:buNone/>
            </a:pPr>
            <a:r>
              <a:rPr lang="en-US" dirty="0" smtClean="0"/>
              <a:t> </a:t>
            </a:r>
          </a:p>
          <a:p>
            <a:pPr>
              <a:buNone/>
            </a:pPr>
            <a:r>
              <a:rPr lang="en-US" dirty="0" smtClean="0"/>
              <a:t> </a:t>
            </a:r>
          </a:p>
          <a:p>
            <a:endParaRPr lang="en-US" dirty="0"/>
          </a:p>
        </p:txBody>
      </p:sp>
    </p:spTree>
  </p:cSld>
  <p:clrMapOvr>
    <a:masterClrMapping/>
  </p:clrMapOvr>
  <p:transition>
    <p:wheel spokes="8"/>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2060"/>
                </a:solidFill>
              </a:rPr>
              <a:t>INTERVIEW</a:t>
            </a:r>
            <a:r>
              <a:rPr lang="en-US" dirty="0" smtClean="0"/>
              <a:t> </a:t>
            </a:r>
            <a:r>
              <a:rPr lang="en-US" dirty="0" smtClean="0">
                <a:solidFill>
                  <a:srgbClr val="002060"/>
                </a:solidFill>
              </a:rPr>
              <a:t>QUESTIONS</a:t>
            </a:r>
            <a:endParaRPr lang="en-US" dirty="0">
              <a:solidFill>
                <a:srgbClr val="002060"/>
              </a:solidFill>
            </a:endParaRPr>
          </a:p>
        </p:txBody>
      </p:sp>
      <p:sp>
        <p:nvSpPr>
          <p:cNvPr id="3" name="Content Placeholder 2"/>
          <p:cNvSpPr>
            <a:spLocks noGrp="1"/>
          </p:cNvSpPr>
          <p:nvPr>
            <p:ph idx="1"/>
          </p:nvPr>
        </p:nvSpPr>
        <p:spPr/>
        <p:txBody>
          <a:bodyPr/>
          <a:lstStyle/>
          <a:p>
            <a:pPr lvl="0"/>
            <a:r>
              <a:rPr lang="en-US" dirty="0" smtClean="0"/>
              <a:t>What age did you begin to consume alcohol?</a:t>
            </a:r>
          </a:p>
          <a:p>
            <a:pPr lvl="0"/>
            <a:r>
              <a:rPr lang="en-US" dirty="0" smtClean="0"/>
              <a:t>What were the factors that influenced you to consume alcohol?</a:t>
            </a:r>
          </a:p>
          <a:p>
            <a:pPr lvl="0"/>
            <a:r>
              <a:rPr lang="en-US" dirty="0" smtClean="0"/>
              <a:t>How often did you consume alcohol?</a:t>
            </a:r>
          </a:p>
          <a:p>
            <a:pPr lvl="0"/>
            <a:r>
              <a:rPr lang="en-US" dirty="0" smtClean="0"/>
              <a:t>Did this affect your academic performance?</a:t>
            </a:r>
          </a:p>
          <a:p>
            <a:pPr lvl="0"/>
            <a:r>
              <a:rPr lang="en-US" dirty="0" smtClean="0"/>
              <a:t>Would you say that under the influence of alcohol there was a change in your actions and </a:t>
            </a:r>
            <a:r>
              <a:rPr lang="en-US" dirty="0" err="1" smtClean="0"/>
              <a:t>behaviour</a:t>
            </a:r>
            <a:r>
              <a:rPr lang="en-US" dirty="0" smtClean="0"/>
              <a:t>? </a:t>
            </a:r>
            <a:endParaRPr lang="en-US" dirty="0"/>
          </a:p>
        </p:txBody>
      </p:sp>
    </p:spTree>
  </p:cSld>
  <p:clrMapOvr>
    <a:masterClrMapping/>
  </p:clrMapOvr>
  <p:transition>
    <p:wheel spokes="8"/>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2060"/>
                </a:solidFill>
              </a:rPr>
              <a:t>INTERVIEW QUESTIONS</a:t>
            </a:r>
            <a:endParaRPr lang="en-US" dirty="0">
              <a:solidFill>
                <a:srgbClr val="002060"/>
              </a:solidFill>
            </a:endParaRPr>
          </a:p>
        </p:txBody>
      </p:sp>
      <p:sp>
        <p:nvSpPr>
          <p:cNvPr id="3" name="Content Placeholder 2"/>
          <p:cNvSpPr>
            <a:spLocks noGrp="1"/>
          </p:cNvSpPr>
          <p:nvPr>
            <p:ph idx="1"/>
          </p:nvPr>
        </p:nvSpPr>
        <p:spPr/>
        <p:txBody>
          <a:bodyPr/>
          <a:lstStyle/>
          <a:p>
            <a:pPr lvl="0"/>
            <a:r>
              <a:rPr lang="en-US" dirty="0" smtClean="0"/>
              <a:t>Were you affected physically by the intake of alcohol?</a:t>
            </a:r>
          </a:p>
          <a:p>
            <a:pPr lvl="0"/>
            <a:r>
              <a:rPr lang="en-US" dirty="0" smtClean="0"/>
              <a:t>What encouraged you to give up consuming alcohol?</a:t>
            </a:r>
          </a:p>
          <a:p>
            <a:pPr lvl="0"/>
            <a:r>
              <a:rPr lang="en-US" dirty="0" smtClean="0"/>
              <a:t>How has the Alcohol Anonymous assisted in you in quitting the habit of drinking alcohol?</a:t>
            </a:r>
          </a:p>
          <a:p>
            <a:pPr lvl="0"/>
            <a:r>
              <a:rPr lang="en-US" dirty="0" smtClean="0"/>
              <a:t>Approximately, how long did it take until you quit the consumption of alcohol?</a:t>
            </a:r>
          </a:p>
          <a:p>
            <a:pPr lvl="0"/>
            <a:r>
              <a:rPr lang="en-US" dirty="0" smtClean="0"/>
              <a:t>Are there any suggestions or advice you would like to offer to teenagers who consume alcohol?</a:t>
            </a:r>
          </a:p>
          <a:p>
            <a:endParaRPr lang="en-US" dirty="0"/>
          </a:p>
        </p:txBody>
      </p:sp>
    </p:spTree>
  </p:cSld>
  <p:clrMapOvr>
    <a:masterClrMapping/>
  </p:clrMapOvr>
  <p:transition>
    <p:wheel spokes="8"/>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2060"/>
                </a:solidFill>
              </a:rPr>
              <a:t>DELIMITATIONS</a:t>
            </a:r>
            <a:endParaRPr lang="en-US" dirty="0">
              <a:solidFill>
                <a:srgbClr val="002060"/>
              </a:solidFill>
            </a:endParaRPr>
          </a:p>
        </p:txBody>
      </p:sp>
      <p:sp>
        <p:nvSpPr>
          <p:cNvPr id="3" name="Content Placeholder 2"/>
          <p:cNvSpPr>
            <a:spLocks noGrp="1"/>
          </p:cNvSpPr>
          <p:nvPr>
            <p:ph idx="1"/>
          </p:nvPr>
        </p:nvSpPr>
        <p:spPr/>
        <p:txBody>
          <a:bodyPr/>
          <a:lstStyle/>
          <a:p>
            <a:r>
              <a:rPr lang="en-US" dirty="0" smtClean="0"/>
              <a:t>In this research project, an investigation is being conducted on the effects of alcohol consumption among teenagers. My research was limited to the vicinity of Vishnu Boys’ Hindu College with emphasis on the forms Four, Five and Six students. This location was chosen because obtaining information will be very opportune.</a:t>
            </a:r>
          </a:p>
          <a:p>
            <a:endParaRPr lang="en-US" dirty="0"/>
          </a:p>
        </p:txBody>
      </p:sp>
    </p:spTree>
  </p:cSld>
  <p:clrMapOvr>
    <a:masterClrMapping/>
  </p:clrMapOvr>
  <p:transition>
    <p:wheel spokes="8"/>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2060"/>
                </a:solidFill>
              </a:rPr>
              <a:t>PURPOSE OF STUDY </a:t>
            </a:r>
            <a:endParaRPr lang="en-US" dirty="0">
              <a:solidFill>
                <a:srgbClr val="002060"/>
              </a:solidFill>
            </a:endParaRPr>
          </a:p>
        </p:txBody>
      </p:sp>
      <p:sp>
        <p:nvSpPr>
          <p:cNvPr id="3" name="Content Placeholder 2"/>
          <p:cNvSpPr>
            <a:spLocks noGrp="1"/>
          </p:cNvSpPr>
          <p:nvPr>
            <p:ph idx="1"/>
          </p:nvPr>
        </p:nvSpPr>
        <p:spPr/>
        <p:txBody>
          <a:bodyPr/>
          <a:lstStyle/>
          <a:p>
            <a:r>
              <a:rPr lang="en-US" dirty="0" smtClean="0"/>
              <a:t>This study was conducted to create an increase in </a:t>
            </a:r>
            <a:r>
              <a:rPr lang="en-US" dirty="0" smtClean="0">
                <a:solidFill>
                  <a:srgbClr val="FFFF00"/>
                </a:solidFill>
              </a:rPr>
              <a:t>the</a:t>
            </a:r>
            <a:r>
              <a:rPr lang="en-US" dirty="0" smtClean="0"/>
              <a:t> awareness of the negative impacts of alcohol consumption on teenagers and to prove how important it is that attention be levied on this topic especially in the Caribbean.</a:t>
            </a:r>
          </a:p>
          <a:p>
            <a:endParaRPr lang="en-US" dirty="0"/>
          </a:p>
        </p:txBody>
      </p:sp>
    </p:spTree>
  </p:cSld>
  <p:clrMapOvr>
    <a:masterClrMapping/>
  </p:clrMapOvr>
  <p:transition>
    <p:wheel spokes="8"/>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2060"/>
                </a:solidFill>
              </a:rPr>
              <a:t>EDUCATIONAL</a:t>
            </a:r>
            <a:r>
              <a:rPr lang="en-US" dirty="0" smtClean="0"/>
              <a:t> </a:t>
            </a:r>
            <a:r>
              <a:rPr lang="en-US" dirty="0" smtClean="0">
                <a:solidFill>
                  <a:srgbClr val="002060"/>
                </a:solidFill>
              </a:rPr>
              <a:t>VALUE</a:t>
            </a:r>
            <a:endParaRPr lang="en-US" dirty="0">
              <a:solidFill>
                <a:srgbClr val="002060"/>
              </a:solidFill>
            </a:endParaRPr>
          </a:p>
        </p:txBody>
      </p:sp>
      <p:sp>
        <p:nvSpPr>
          <p:cNvPr id="3" name="Content Placeholder 2"/>
          <p:cNvSpPr>
            <a:spLocks noGrp="1"/>
          </p:cNvSpPr>
          <p:nvPr>
            <p:ph idx="1"/>
          </p:nvPr>
        </p:nvSpPr>
        <p:spPr/>
        <p:txBody>
          <a:bodyPr/>
          <a:lstStyle/>
          <a:p>
            <a:r>
              <a:rPr lang="en-US" dirty="0" smtClean="0"/>
              <a:t>This Internal Assessment will be beneficial to future students and researchers since it may provide them with necessary information and statistics on the topic, which will be presented later on in the project.</a:t>
            </a:r>
          </a:p>
          <a:p>
            <a:endParaRPr lang="en-US" dirty="0"/>
          </a:p>
        </p:txBody>
      </p:sp>
    </p:spTree>
  </p:cSld>
  <p:clrMapOvr>
    <a:masterClrMapping/>
  </p:clrMapOvr>
  <p:transition>
    <p:wheel spokes="8"/>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2060"/>
                </a:solidFill>
              </a:rPr>
              <a:t>BACKGROUND</a:t>
            </a:r>
            <a:endParaRPr lang="en-US" dirty="0">
              <a:solidFill>
                <a:srgbClr val="002060"/>
              </a:solidFill>
            </a:endParaRPr>
          </a:p>
        </p:txBody>
      </p:sp>
      <p:sp>
        <p:nvSpPr>
          <p:cNvPr id="3" name="Content Placeholder 2"/>
          <p:cNvSpPr>
            <a:spLocks noGrp="1"/>
          </p:cNvSpPr>
          <p:nvPr>
            <p:ph idx="1"/>
          </p:nvPr>
        </p:nvSpPr>
        <p:spPr/>
        <p:txBody>
          <a:bodyPr>
            <a:normAutofit fontScale="92500" lnSpcReduction="20000"/>
          </a:bodyPr>
          <a:lstStyle/>
          <a:p>
            <a:r>
              <a:rPr lang="en-US" sz="2800" dirty="0" smtClean="0"/>
              <a:t>Alcohol consumption existed from since in the days of Colonialism, Slavery and </a:t>
            </a:r>
            <a:r>
              <a:rPr lang="en-US" sz="2800" dirty="0" err="1" smtClean="0"/>
              <a:t>Indentureship</a:t>
            </a:r>
            <a:r>
              <a:rPr lang="en-US" sz="2800" dirty="0" smtClean="0"/>
              <a:t>. However, it was mainly adults who consumed alcohol. Presently, it is quite evident that there is an increase in alcohol consumption and it is teenagers who are consuming excessive amounts of alcohol as well as adults.</a:t>
            </a:r>
          </a:p>
          <a:p>
            <a:r>
              <a:rPr lang="en-US" sz="2800" dirty="0" smtClean="0"/>
              <a:t> Teenagers are resorting to alcohol as a form of relieving stress and problems that they encounter during their lifetime and many other purposes. The consequences linked to this increase in alcohol consumption are becoming more detrimental each day, hence; individuals need to be educated on alcoholism.</a:t>
            </a:r>
          </a:p>
          <a:p>
            <a:endParaRPr lang="en-US" dirty="0"/>
          </a:p>
        </p:txBody>
      </p:sp>
    </p:spTree>
  </p:cSld>
  <p:clrMapOvr>
    <a:masterClrMapping/>
  </p:clrMapOvr>
  <p:transition>
    <p:wheel spokes="8"/>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2060"/>
                </a:solidFill>
              </a:rPr>
              <a:t>DEFINITIONS</a:t>
            </a:r>
            <a:endParaRPr lang="en-US" dirty="0">
              <a:solidFill>
                <a:srgbClr val="002060"/>
              </a:solidFill>
            </a:endParaRPr>
          </a:p>
        </p:txBody>
      </p:sp>
      <p:sp>
        <p:nvSpPr>
          <p:cNvPr id="3" name="Content Placeholder 2"/>
          <p:cNvSpPr>
            <a:spLocks noGrp="1"/>
          </p:cNvSpPr>
          <p:nvPr>
            <p:ph idx="1"/>
          </p:nvPr>
        </p:nvSpPr>
        <p:spPr/>
        <p:txBody>
          <a:bodyPr/>
          <a:lstStyle/>
          <a:p>
            <a:r>
              <a:rPr lang="en-US" b="1" u="sng" dirty="0" smtClean="0"/>
              <a:t>Alcohol</a:t>
            </a:r>
            <a:r>
              <a:rPr lang="en-US" b="1" dirty="0" smtClean="0"/>
              <a:t> - </a:t>
            </a:r>
            <a:r>
              <a:rPr lang="en-US" dirty="0" smtClean="0"/>
              <a:t>An intoxicating beverage that is produced by fermentation action of yeast on sugar and is an important ingredient in wine, having a bearing on its taste and quality.</a:t>
            </a:r>
          </a:p>
          <a:p>
            <a:pPr>
              <a:buNone/>
            </a:pPr>
            <a:r>
              <a:rPr lang="en-US" dirty="0" smtClean="0"/>
              <a:t> </a:t>
            </a:r>
          </a:p>
          <a:p>
            <a:r>
              <a:rPr lang="en-US" b="1" u="sng" dirty="0" smtClean="0"/>
              <a:t>Teenager</a:t>
            </a:r>
            <a:r>
              <a:rPr lang="en-US" b="1" dirty="0" smtClean="0"/>
              <a:t> </a:t>
            </a:r>
            <a:r>
              <a:rPr lang="en-US" dirty="0" smtClean="0"/>
              <a:t>- person between the age of 13 and 19, whoever age's end with "teen".</a:t>
            </a:r>
          </a:p>
          <a:p>
            <a:endParaRPr lang="en-US" dirty="0"/>
          </a:p>
        </p:txBody>
      </p:sp>
    </p:spTree>
  </p:cSld>
  <p:clrMapOvr>
    <a:masterClrMapping/>
  </p:clrMapOvr>
  <p:transition>
    <p:wheel spokes="8"/>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149</TotalTime>
  <Words>2863</Words>
  <Application>Microsoft Office PowerPoint</Application>
  <PresentationFormat>On-screen Show (4:3)</PresentationFormat>
  <Paragraphs>212</Paragraphs>
  <Slides>47</Slides>
  <Notes>0</Notes>
  <HiddenSlides>0</HiddenSlides>
  <MMClips>0</MMClips>
  <ScaleCrop>false</ScaleCrop>
  <HeadingPairs>
    <vt:vector size="4" baseType="variant">
      <vt:variant>
        <vt:lpstr>Theme</vt:lpstr>
      </vt:variant>
      <vt:variant>
        <vt:i4>1</vt:i4>
      </vt:variant>
      <vt:variant>
        <vt:lpstr>Slide Titles</vt:lpstr>
      </vt:variant>
      <vt:variant>
        <vt:i4>47</vt:i4>
      </vt:variant>
    </vt:vector>
  </HeadingPairs>
  <TitlesOfParts>
    <vt:vector size="48" baseType="lpstr">
      <vt:lpstr>Flow</vt:lpstr>
      <vt:lpstr>CARIBBEAN STUDIES </vt:lpstr>
      <vt:lpstr>     PROBLEM STATEMENT</vt:lpstr>
      <vt:lpstr>  STATEMENT OF PROBLEM</vt:lpstr>
      <vt:lpstr>RESEARCH QUESTIONS</vt:lpstr>
      <vt:lpstr>DELIMITATIONS</vt:lpstr>
      <vt:lpstr>PURPOSE OF STUDY </vt:lpstr>
      <vt:lpstr>EDUCATIONAL VALUE</vt:lpstr>
      <vt:lpstr>BACKGROUND</vt:lpstr>
      <vt:lpstr>DEFINITIONS</vt:lpstr>
      <vt:lpstr>LITERATURE REVIEW</vt:lpstr>
      <vt:lpstr>LITERATURE REVIEW</vt:lpstr>
      <vt:lpstr>LITERATURE REVIEW</vt:lpstr>
      <vt:lpstr>LITERATURE REVIEW</vt:lpstr>
      <vt:lpstr>LITERATURE REVIEW</vt:lpstr>
      <vt:lpstr>DATA COLLECTION METHODS</vt:lpstr>
      <vt:lpstr>DATA COLLECTION METHODS</vt:lpstr>
      <vt:lpstr>INTERPRETATION OF FINDINGS</vt:lpstr>
      <vt:lpstr>INTERPRETATION OF FINDINGS</vt:lpstr>
      <vt:lpstr>INTERPRETATION OF FINDINGS</vt:lpstr>
      <vt:lpstr>INTERPRETATION OF FINDINGS</vt:lpstr>
      <vt:lpstr>INTERPRETATION</vt:lpstr>
      <vt:lpstr>INTERPRETATION</vt:lpstr>
      <vt:lpstr>INTERPRETATION</vt:lpstr>
      <vt:lpstr>INTERPRETATION</vt:lpstr>
      <vt:lpstr>INTERPRETATION</vt:lpstr>
      <vt:lpstr>DISCUSSION OF FINDINGS</vt:lpstr>
      <vt:lpstr>DISCUSSION OF FINDINGS</vt:lpstr>
      <vt:lpstr>DISCUSSION OF FINDINGS</vt:lpstr>
      <vt:lpstr>DISCUSSION OF FINDINGS</vt:lpstr>
      <vt:lpstr>DISCUSSION OF FINDINGS</vt:lpstr>
      <vt:lpstr>DISCUSSION OF FINDINGS</vt:lpstr>
      <vt:lpstr>CONCLUSION</vt:lpstr>
      <vt:lpstr>CONCLUSION</vt:lpstr>
      <vt:lpstr>LIMITATIONS</vt:lpstr>
      <vt:lpstr>RECOMMENDATIONS</vt:lpstr>
      <vt:lpstr>RECOMMENDATIONS</vt:lpstr>
      <vt:lpstr>RECOMMENDATIONS</vt:lpstr>
      <vt:lpstr> BIBLIOGRAPHY</vt:lpstr>
      <vt:lpstr>BIBLIOGRAPHY</vt:lpstr>
      <vt:lpstr>APPENDICES</vt:lpstr>
      <vt:lpstr>QUESTIONNAIRE</vt:lpstr>
      <vt:lpstr>QUESTIONNAIRE</vt:lpstr>
      <vt:lpstr>QUESTIONNAIRE</vt:lpstr>
      <vt:lpstr>QUESTIONNAIRE</vt:lpstr>
      <vt:lpstr>QUESTIONNAIRE</vt:lpstr>
      <vt:lpstr>INTERVIEW QUESTIONS</vt:lpstr>
      <vt:lpstr>INTERVIEW QUESTIONS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CARIBBEAN STUDIES </dc:title>
  <dc:creator>Errol</dc:creator>
  <cp:lastModifiedBy>Errol</cp:lastModifiedBy>
  <cp:revision>15</cp:revision>
  <dcterms:created xsi:type="dcterms:W3CDTF">2009-09-09T22:34:33Z</dcterms:created>
  <dcterms:modified xsi:type="dcterms:W3CDTF">2009-09-10T12:04:35Z</dcterms:modified>
</cp:coreProperties>
</file>